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6"/>
  </p:notesMasterIdLst>
  <p:sldIdLst>
    <p:sldId id="256" r:id="rId2"/>
    <p:sldId id="427" r:id="rId3"/>
    <p:sldId id="263" r:id="rId4"/>
    <p:sldId id="264" r:id="rId5"/>
    <p:sldId id="266" r:id="rId6"/>
    <p:sldId id="275" r:id="rId7"/>
    <p:sldId id="276" r:id="rId8"/>
    <p:sldId id="277" r:id="rId9"/>
    <p:sldId id="265" r:id="rId10"/>
    <p:sldId id="267" r:id="rId11"/>
    <p:sldId id="273" r:id="rId12"/>
    <p:sldId id="268" r:id="rId13"/>
    <p:sldId id="269" r:id="rId14"/>
    <p:sldId id="274" r:id="rId15"/>
    <p:sldId id="270" r:id="rId16"/>
    <p:sldId id="292" r:id="rId17"/>
    <p:sldId id="307" r:id="rId18"/>
    <p:sldId id="293" r:id="rId19"/>
    <p:sldId id="306" r:id="rId20"/>
    <p:sldId id="271" r:id="rId21"/>
    <p:sldId id="294" r:id="rId22"/>
    <p:sldId id="297" r:id="rId23"/>
    <p:sldId id="298" r:id="rId24"/>
    <p:sldId id="299" r:id="rId25"/>
    <p:sldId id="300" r:id="rId26"/>
    <p:sldId id="301" r:id="rId27"/>
    <p:sldId id="308" r:id="rId28"/>
    <p:sldId id="295" r:id="rId29"/>
    <p:sldId id="302" r:id="rId30"/>
    <p:sldId id="303" r:id="rId31"/>
    <p:sldId id="284" r:id="rId32"/>
    <p:sldId id="285" r:id="rId33"/>
    <p:sldId id="291" r:id="rId34"/>
    <p:sldId id="304" r:id="rId35"/>
    <p:sldId id="305" r:id="rId36"/>
    <p:sldId id="311" r:id="rId37"/>
    <p:sldId id="309" r:id="rId38"/>
    <p:sldId id="310" r:id="rId39"/>
    <p:sldId id="286" r:id="rId40"/>
    <p:sldId id="287" r:id="rId41"/>
    <p:sldId id="288" r:id="rId42"/>
    <p:sldId id="317" r:id="rId43"/>
    <p:sldId id="318" r:id="rId44"/>
    <p:sldId id="319" r:id="rId45"/>
    <p:sldId id="289" r:id="rId46"/>
    <p:sldId id="312" r:id="rId47"/>
    <p:sldId id="290" r:id="rId48"/>
    <p:sldId id="313" r:id="rId49"/>
    <p:sldId id="314" r:id="rId50"/>
    <p:sldId id="320" r:id="rId51"/>
    <p:sldId id="315" r:id="rId52"/>
    <p:sldId id="316" r:id="rId53"/>
    <p:sldId id="322" r:id="rId54"/>
    <p:sldId id="326" r:id="rId55"/>
    <p:sldId id="329" r:id="rId56"/>
    <p:sldId id="327" r:id="rId57"/>
    <p:sldId id="325" r:id="rId58"/>
    <p:sldId id="272" r:id="rId59"/>
    <p:sldId id="332" r:id="rId60"/>
    <p:sldId id="333" r:id="rId61"/>
    <p:sldId id="330" r:id="rId62"/>
    <p:sldId id="331" r:id="rId63"/>
    <p:sldId id="334" r:id="rId64"/>
    <p:sldId id="336" r:id="rId65"/>
    <p:sldId id="335" r:id="rId66"/>
    <p:sldId id="337" r:id="rId67"/>
    <p:sldId id="328" r:id="rId68"/>
    <p:sldId id="323" r:id="rId69"/>
    <p:sldId id="341" r:id="rId70"/>
    <p:sldId id="338" r:id="rId71"/>
    <p:sldId id="342" r:id="rId72"/>
    <p:sldId id="340" r:id="rId73"/>
    <p:sldId id="343" r:id="rId74"/>
    <p:sldId id="344" r:id="rId75"/>
    <p:sldId id="346" r:id="rId76"/>
    <p:sldId id="345" r:id="rId77"/>
    <p:sldId id="393" r:id="rId78"/>
    <p:sldId id="394" r:id="rId79"/>
    <p:sldId id="339" r:id="rId80"/>
    <p:sldId id="324" r:id="rId81"/>
    <p:sldId id="347" r:id="rId82"/>
    <p:sldId id="384" r:id="rId83"/>
    <p:sldId id="387" r:id="rId84"/>
    <p:sldId id="388" r:id="rId85"/>
    <p:sldId id="383" r:id="rId86"/>
    <p:sldId id="403" r:id="rId87"/>
    <p:sldId id="405" r:id="rId88"/>
    <p:sldId id="404" r:id="rId89"/>
    <p:sldId id="406" r:id="rId90"/>
    <p:sldId id="407" r:id="rId91"/>
    <p:sldId id="408" r:id="rId92"/>
    <p:sldId id="410" r:id="rId93"/>
    <p:sldId id="409" r:id="rId94"/>
    <p:sldId id="411" r:id="rId95"/>
    <p:sldId id="321" r:id="rId96"/>
    <p:sldId id="401" r:id="rId97"/>
    <p:sldId id="389" r:id="rId98"/>
    <p:sldId id="390" r:id="rId99"/>
    <p:sldId id="280" r:id="rId100"/>
    <p:sldId id="412" r:id="rId101"/>
    <p:sldId id="413" r:id="rId102"/>
    <p:sldId id="415" r:id="rId103"/>
    <p:sldId id="416" r:id="rId104"/>
    <p:sldId id="417" r:id="rId105"/>
    <p:sldId id="418" r:id="rId106"/>
    <p:sldId id="385" r:id="rId107"/>
    <p:sldId id="386" r:id="rId108"/>
    <p:sldId id="395" r:id="rId109"/>
    <p:sldId id="396" r:id="rId110"/>
    <p:sldId id="399" r:id="rId111"/>
    <p:sldId id="397" r:id="rId112"/>
    <p:sldId id="400" r:id="rId113"/>
    <p:sldId id="398" r:id="rId114"/>
    <p:sldId id="278" r:id="rId115"/>
    <p:sldId id="422" r:id="rId116"/>
    <p:sldId id="423" r:id="rId117"/>
    <p:sldId id="424" r:id="rId118"/>
    <p:sldId id="425" r:id="rId119"/>
    <p:sldId id="421" r:id="rId120"/>
    <p:sldId id="349" r:id="rId121"/>
    <p:sldId id="354" r:id="rId122"/>
    <p:sldId id="350" r:id="rId123"/>
    <p:sldId id="351" r:id="rId124"/>
    <p:sldId id="358" r:id="rId125"/>
    <p:sldId id="352" r:id="rId126"/>
    <p:sldId id="361" r:id="rId127"/>
    <p:sldId id="367" r:id="rId128"/>
    <p:sldId id="378" r:id="rId129"/>
    <p:sldId id="362" r:id="rId130"/>
    <p:sldId id="368" r:id="rId131"/>
    <p:sldId id="366" r:id="rId132"/>
    <p:sldId id="369" r:id="rId133"/>
    <p:sldId id="370" r:id="rId134"/>
    <p:sldId id="426"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60"/>
    <p:restoredTop sz="96327"/>
  </p:normalViewPr>
  <p:slideViewPr>
    <p:cSldViewPr snapToGrid="0">
      <p:cViewPr varScale="1">
        <p:scale>
          <a:sx n="114" d="100"/>
          <a:sy n="114" d="100"/>
        </p:scale>
        <p:origin x="129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3"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Sheet1!$A$1:$A$21</cx:f>
        <cx:lvl ptCount="21" formatCode="#,##0">
          <cx:pt idx="0">30000</cx:pt>
          <cx:pt idx="1">55000</cx:pt>
          <cx:pt idx="2">56000</cx:pt>
          <cx:pt idx="3">57000</cx:pt>
          <cx:pt idx="4">58000</cx:pt>
          <cx:pt idx="5">59000</cx:pt>
          <cx:pt idx="6">63000</cx:pt>
          <cx:pt idx="7">63000</cx:pt>
          <cx:pt idx="8">65000</cx:pt>
          <cx:pt idx="9">65000</cx:pt>
          <cx:pt idx="10">67000</cx:pt>
          <cx:pt idx="11">69000</cx:pt>
          <cx:pt idx="12">71000</cx:pt>
          <cx:pt idx="13">72000</cx:pt>
          <cx:pt idx="14">74000</cx:pt>
          <cx:pt idx="15">80000</cx:pt>
          <cx:pt idx="16">85000</cx:pt>
          <cx:pt idx="17">90000</cx:pt>
          <cx:pt idx="18">95000</cx:pt>
          <cx:pt idx="19">155000</cx:pt>
          <cx:pt idx="20">200000</cx:pt>
        </cx:lvl>
      </cx:numDim>
    </cx:data>
  </cx:chartData>
  <cx:chart>
    <cx:title pos="t" align="ctr" overlay="0">
      <cx:tx>
        <cx:txData>
          <cx:v>Box Plot of Income</cx:v>
        </cx:txData>
      </cx:tx>
      <cx:txPr>
        <a:bodyPr spcFirstLastPara="1" vertOverflow="ellipsis" horzOverflow="overflow" wrap="square" lIns="0" tIns="0" rIns="0" bIns="0" anchor="ctr" anchorCtr="1"/>
        <a:lstStyle/>
        <a:p>
          <a:pPr algn="ctr" rtl="0">
            <a:defRPr sz="1200">
              <a:solidFill>
                <a:schemeClr val="tx1"/>
              </a:solidFill>
            </a:defRPr>
          </a:pPr>
          <a:r>
            <a:rPr lang="en-US" sz="1200" b="0" i="0" u="none" strike="noStrike" baseline="0">
              <a:solidFill>
                <a:schemeClr val="tx1"/>
              </a:solidFill>
              <a:latin typeface="Calibri" panose="020F0502020204030204"/>
            </a:rPr>
            <a:t>Box Plot of Income</a:t>
          </a:r>
        </a:p>
      </cx:txPr>
    </cx:title>
    <cx:plotArea>
      <cx:plotAreaRegion>
        <cx:series layoutId="boxWhisker" uniqueId="{66C96123-A643-0143-AFED-F6F4395EB547}">
          <cx:dataId val="0"/>
          <cx:layoutPr>
            <cx:visibility meanLine="0" meanMarker="1" nonoutliers="0" outliers="1"/>
            <cx:statistics quartileMethod="exclusive"/>
          </cx:layoutPr>
        </cx:series>
      </cx:plotAreaRegion>
      <cx:axis id="0">
        <cx:catScaling gapWidth="1"/>
        <cx:tickLabels/>
      </cx:axis>
      <cx:axis id="1">
        <cx:valScaling/>
        <cx:title>
          <cx:tx>
            <cx:txData>
              <cx:v>Income (US$)</cx:v>
            </cx:txData>
          </cx:tx>
          <cx:txPr>
            <a:bodyPr spcFirstLastPara="1" vertOverflow="ellipsis" horzOverflow="overflow" wrap="square" lIns="0" tIns="0" rIns="0" bIns="0" anchor="ctr" anchorCtr="1"/>
            <a:lstStyle/>
            <a:p>
              <a:pPr algn="ctr" rtl="0">
                <a:defRPr>
                  <a:solidFill>
                    <a:schemeClr val="tx1"/>
                  </a:solidFill>
                </a:defRPr>
              </a:pPr>
              <a:r>
                <a:rPr lang="en-US" sz="900" b="0" i="0" u="none" strike="noStrike" baseline="0">
                  <a:solidFill>
                    <a:schemeClr val="tx1"/>
                  </a:solidFill>
                  <a:latin typeface="Calibri" panose="020F0502020204030204"/>
                </a:rPr>
                <a:t>Income (US$)</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B28E3620-BB86-F943-856E-D48CC2C5C7C0}" type="datetime1">
              <a:rPr lang="en-CA" smtClean="0"/>
              <a:t>2025-05-19</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70D3A853-1824-7046-8B48-80A32925B18C}" type="datetime1">
              <a:rPr lang="en-CA" smtClean="0"/>
              <a:t>2025-05-19</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143BEF88-4DF1-C945-B3B7-F6013283A359}" type="datetime1">
              <a:rPr lang="en-CA" smtClean="0"/>
              <a:t>2025-05-19</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6E7639FB-38FC-574F-B120-C7DC3D8DE8E0}" type="datetime1">
              <a:rPr lang="en-CA" smtClean="0"/>
              <a:t>2025-05-19</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25241FEA-2ACD-F544-9E27-46D53DD19135}" type="datetime1">
              <a:rPr lang="en-CA" smtClean="0"/>
              <a:t>2025-05-19</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4CBD7AE8-F4F9-E745-80C3-ED1A6ADA79F8}" type="datetime1">
              <a:rPr lang="en-CA" smtClean="0"/>
              <a:t>2025-05-19</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0CBB5175-B990-7044-A4AD-32FE5129397D}" type="datetime1">
              <a:rPr lang="en-CA" smtClean="0"/>
              <a:t>2025-05-19</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E53FF03F-094E-094E-A5D7-24CE4766454E}" type="datetime1">
              <a:rPr lang="en-CA" smtClean="0"/>
              <a:t>2025-05-19</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044B1BA9-FA70-804D-AF3A-BC1018A29D1C}" type="datetime1">
              <a:rPr lang="en-CA" smtClean="0"/>
              <a:t>2025-05-19</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27DB38EC-645D-0A49-AD3B-0D09E0D43464}" type="datetime1">
              <a:rPr lang="en-CA" smtClean="0"/>
              <a:t>2025-05-19</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9C8F8988-5071-5641-959A-20B3C69A621B}" type="datetime1">
              <a:rPr lang="en-CA" smtClean="0"/>
              <a:t>2025-05-19</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65EB0-C396-7244-B96D-9AA1D32190CB}" type="datetime1">
              <a:rPr lang="en-CA" smtClean="0"/>
              <a:t>2025-05-19</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1" y="1122363"/>
            <a:ext cx="4023360"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Data Visualization and Reporting Tool</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15439976-FF3E-84A8-BB61-14F3F2F8F3C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4D3929CB-8EB2-203D-4861-0FBBA7FB2AEF}"/>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24316C1A-FDFD-B17D-CC49-09587B1CC4E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5412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and IQR</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419467"/>
            <a:ext cx="4943134" cy="4401205"/>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box plot</a:t>
            </a:r>
            <a:r>
              <a:rPr lang="en-CA" sz="2000" dirty="0"/>
              <a:t> uses </a:t>
            </a:r>
            <a:r>
              <a:rPr lang="en-CA" sz="2000" b="1" i="0" u="none" strike="noStrike" dirty="0">
                <a:effectLst/>
              </a:rPr>
              <a:t>minimum</a:t>
            </a:r>
            <a:r>
              <a:rPr lang="en-CA" sz="2000" b="0" i="0" u="none" strike="noStrike" dirty="0">
                <a:effectLst/>
              </a:rPr>
              <a:t>, </a:t>
            </a:r>
            <a:r>
              <a:rPr lang="en-CA" sz="2000" b="1" i="0" u="none" strike="noStrike" dirty="0">
                <a:effectLst/>
              </a:rPr>
              <a:t>first quartile (Q1)</a:t>
            </a:r>
            <a:r>
              <a:rPr lang="en-CA" sz="2000" b="0" i="0" u="none" strike="noStrike" dirty="0">
                <a:effectLst/>
              </a:rPr>
              <a:t>, </a:t>
            </a:r>
            <a:r>
              <a:rPr lang="en-CA" sz="2000" b="1" i="0" u="none" strike="noStrike" dirty="0">
                <a:effectLst/>
              </a:rPr>
              <a:t>median (Q2)</a:t>
            </a:r>
            <a:r>
              <a:rPr lang="en-CA" sz="2000" b="0" i="0" u="none" strike="noStrike" dirty="0">
                <a:effectLst/>
              </a:rPr>
              <a:t>, </a:t>
            </a:r>
            <a:r>
              <a:rPr lang="en-CA" sz="2000" b="1" i="0" u="none" strike="noStrike" dirty="0">
                <a:effectLst/>
              </a:rPr>
              <a:t>third quartile (Q3)</a:t>
            </a:r>
            <a:r>
              <a:rPr lang="en-CA" sz="2000" b="0" i="0" u="none" strike="noStrike" dirty="0">
                <a:effectLst/>
              </a:rPr>
              <a:t>, and </a:t>
            </a:r>
            <a:r>
              <a:rPr lang="en-CA" sz="2000" b="1" i="0" u="none" strike="noStrike" dirty="0">
                <a:effectLst/>
              </a:rPr>
              <a:t>maximum</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It visualizes the central tendency, spread, and skewness of the data and highlights </a:t>
            </a:r>
            <a:r>
              <a:rPr lang="en-CA" sz="2000" b="1" i="0" u="none" strike="noStrike" dirty="0">
                <a:solidFill>
                  <a:srgbClr val="0070C0"/>
                </a:solidFill>
                <a:effectLst/>
              </a:rPr>
              <a:t>potential outliers</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Box plots are particularly useful for comparing distributions between several groups or datasets and are a staple in exploratory data analysis (EDA).</a:t>
            </a:r>
          </a:p>
        </p:txBody>
      </p:sp>
      <p:pic>
        <p:nvPicPr>
          <p:cNvPr id="12" name="Picture 11">
            <a:extLst>
              <a:ext uri="{FF2B5EF4-FFF2-40B4-BE49-F238E27FC236}">
                <a16:creationId xmlns:a16="http://schemas.microsoft.com/office/drawing/2014/main" id="{CF5E2F30-0765-DB68-E624-C1B74DCE3973}"/>
              </a:ext>
            </a:extLst>
          </p:cNvPr>
          <p:cNvPicPr>
            <a:picLocks noChangeAspect="1"/>
          </p:cNvPicPr>
          <p:nvPr/>
        </p:nvPicPr>
        <p:blipFill>
          <a:blip r:embed="rId2"/>
          <a:stretch>
            <a:fillRect/>
          </a:stretch>
        </p:blipFill>
        <p:spPr>
          <a:xfrm>
            <a:off x="5983966" y="1653385"/>
            <a:ext cx="5442826" cy="4167287"/>
          </a:xfrm>
          <a:prstGeom prst="rect">
            <a:avLst/>
          </a:prstGeom>
        </p:spPr>
      </p:pic>
      <p:sp>
        <p:nvSpPr>
          <p:cNvPr id="2" name="Footer Placeholder 1">
            <a:extLst>
              <a:ext uri="{FF2B5EF4-FFF2-40B4-BE49-F238E27FC236}">
                <a16:creationId xmlns:a16="http://schemas.microsoft.com/office/drawing/2014/main" id="{6CCD6F13-02BC-7502-A976-AA0D0150354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832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its Pitfalls</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48621"/>
            <a:ext cx="11212002" cy="2862322"/>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In the context of a box plot, the </a:t>
            </a:r>
            <a:r>
              <a:rPr lang="en-CA" sz="2000" b="1" i="0" u="none" strike="noStrike" dirty="0">
                <a:effectLst/>
              </a:rPr>
              <a:t>minimum</a:t>
            </a:r>
            <a:r>
              <a:rPr lang="en-CA" sz="2000" b="0" i="0" u="none" strike="noStrike" dirty="0">
                <a:effectLst/>
              </a:rPr>
              <a:t> and </a:t>
            </a:r>
            <a:r>
              <a:rPr lang="en-CA" sz="2000" b="1" i="0" u="none" strike="noStrike" dirty="0">
                <a:effectLst/>
              </a:rPr>
              <a:t>maximum</a:t>
            </a:r>
            <a:r>
              <a:rPr lang="en-CA" sz="2000" b="0" i="0" u="none" strike="noStrike" dirty="0">
                <a:effectLst/>
              </a:rPr>
              <a:t> typically refer to the smallest and largest values within 1.5 * IQR from the quartiles. The </a:t>
            </a:r>
            <a:r>
              <a:rPr lang="en-CA" sz="2000" b="1" i="0" u="none" strike="noStrike" dirty="0">
                <a:effectLst/>
              </a:rPr>
              <a:t>whiskers</a:t>
            </a:r>
            <a:r>
              <a:rPr lang="en-CA" sz="2000" b="0" i="0" u="none" strike="noStrike" dirty="0">
                <a:effectLst/>
              </a:rPr>
              <a:t> of the box plot often represent these.</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a:t>
            </a:r>
            <a:r>
              <a:rPr lang="en-CA" sz="2000" b="1" i="0" u="none" strike="noStrike" dirty="0">
                <a:effectLst/>
              </a:rPr>
              <a:t>minimum</a:t>
            </a:r>
            <a:r>
              <a:rPr lang="en-CA" sz="2000" b="0" i="0" u="none" strike="noStrike" dirty="0">
                <a:effectLst/>
              </a:rPr>
              <a:t> is usually set at (Q1 - 1.5 * IQR), and the </a:t>
            </a:r>
            <a:r>
              <a:rPr lang="en-CA" sz="2000" b="1" i="0" u="none" strike="noStrike" dirty="0">
                <a:effectLst/>
              </a:rPr>
              <a:t>maximum</a:t>
            </a:r>
            <a:r>
              <a:rPr lang="en-CA" sz="2000" b="0" i="0" u="none" strike="noStrike" dirty="0">
                <a:effectLst/>
              </a:rPr>
              <a:t> is set at (Q3 + 1.5 * IQR). These limits </a:t>
            </a:r>
            <a:r>
              <a:rPr lang="en-CA" sz="2000" b="1" i="0" u="none" strike="noStrike" dirty="0">
                <a:effectLst/>
              </a:rPr>
              <a:t>are not</a:t>
            </a:r>
            <a:r>
              <a:rPr lang="en-CA" sz="2000" b="0" i="0" u="none" strike="noStrike" dirty="0">
                <a:effectLst/>
              </a:rPr>
              <a:t> the absolute smallest and largest values but are thresholds for what is considered normal variation in the data.</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Data points that fall outside the range of the whiskers are considered </a:t>
            </a:r>
            <a:r>
              <a:rPr lang="en-CA" sz="2000" b="1" i="0" u="none" strike="noStrike" dirty="0">
                <a:effectLst/>
              </a:rPr>
              <a:t>outliers</a:t>
            </a:r>
            <a:r>
              <a:rPr lang="en-CA" sz="2000" b="0" i="0" u="none" strike="noStrike" dirty="0">
                <a:effectLst/>
              </a:rPr>
              <a:t> and are often marked with dots. </a:t>
            </a:r>
          </a:p>
        </p:txBody>
      </p:sp>
      <p:pic>
        <p:nvPicPr>
          <p:cNvPr id="6" name="Picture 5">
            <a:extLst>
              <a:ext uri="{FF2B5EF4-FFF2-40B4-BE49-F238E27FC236}">
                <a16:creationId xmlns:a16="http://schemas.microsoft.com/office/drawing/2014/main" id="{3805114B-3B97-1581-23E3-126DAE96CD21}"/>
              </a:ext>
            </a:extLst>
          </p:cNvPr>
          <p:cNvPicPr>
            <a:picLocks noChangeAspect="1"/>
          </p:cNvPicPr>
          <p:nvPr/>
        </p:nvPicPr>
        <p:blipFill>
          <a:blip r:embed="rId2"/>
          <a:stretch>
            <a:fillRect/>
          </a:stretch>
        </p:blipFill>
        <p:spPr>
          <a:xfrm>
            <a:off x="2333355" y="4015820"/>
            <a:ext cx="7525290" cy="2393922"/>
          </a:xfrm>
          <a:prstGeom prst="rect">
            <a:avLst/>
          </a:prstGeom>
        </p:spPr>
      </p:pic>
      <p:sp>
        <p:nvSpPr>
          <p:cNvPr id="2" name="Footer Placeholder 1">
            <a:extLst>
              <a:ext uri="{FF2B5EF4-FFF2-40B4-BE49-F238E27FC236}">
                <a16:creationId xmlns:a16="http://schemas.microsoft.com/office/drawing/2014/main" id="{57DEC9D2-CB50-F873-B404-F6B2C6DB2C3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7675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Outlier Detection in Coding and Excel</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53479"/>
            <a:ext cx="10905176" cy="5016758"/>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The absolute smallest and largest data points can sometimes be outside these thresholds and are thus marked as outliers.</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box plot focuses on the spread of the bulk of the data. It uses the IQR to gauge what is typical or atypical, hence using </a:t>
            </a:r>
            <a:r>
              <a:rPr lang="en-CA" sz="2000" b="1" i="0" u="none" strike="noStrike" dirty="0">
                <a:effectLst/>
              </a:rPr>
              <a:t>calculated minimum</a:t>
            </a:r>
            <a:r>
              <a:rPr lang="en-CA" sz="2000" b="0" i="0" u="none" strike="noStrike" dirty="0">
                <a:effectLst/>
              </a:rPr>
              <a:t> and </a:t>
            </a:r>
            <a:r>
              <a:rPr lang="en-CA" sz="2000" b="1" i="0" u="none" strike="noStrike" dirty="0">
                <a:effectLst/>
              </a:rPr>
              <a:t>maximum</a:t>
            </a:r>
            <a:r>
              <a:rPr lang="en-CA" sz="2000" b="0" i="0" u="none" strike="noStrike" dirty="0">
                <a:effectLst/>
              </a:rPr>
              <a:t> values instead of the absolute extremes.</a:t>
            </a:r>
          </a:p>
          <a:p>
            <a:pPr marL="3429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000" b="0" i="0" u="none" strike="noStrike" dirty="0">
                <a:effectLst/>
              </a:rPr>
              <a:t>The protocol of using the </a:t>
            </a:r>
            <a:r>
              <a:rPr lang="en-CA" sz="2000" b="1" i="0" u="none" strike="noStrike" dirty="0">
                <a:effectLst/>
              </a:rPr>
              <a:t>1.5 * IQR </a:t>
            </a:r>
            <a:r>
              <a:rPr lang="en-CA" sz="2000" b="0" i="0" u="none" strike="noStrike" dirty="0">
                <a:effectLst/>
              </a:rPr>
              <a:t>to determine the whiskers and identify outliers </a:t>
            </a:r>
            <a:r>
              <a:rPr lang="en-CA" sz="2000" dirty="0"/>
              <a:t>(marks data points outside this range as outliers) in </a:t>
            </a:r>
            <a:r>
              <a:rPr lang="en-CA" sz="2000" b="0" i="0" u="none" strike="noStrike" dirty="0">
                <a:effectLst/>
              </a:rPr>
              <a:t>a box plot is a standard approach and is commonly used across various libraries and tools, including</a:t>
            </a:r>
          </a:p>
          <a:p>
            <a:pPr marL="342900" indent="-342900" algn="l">
              <a:buFont typeface="Arial" panose="020B0604020202020204" pitchFamily="34" charset="0"/>
              <a:buChar char="•"/>
            </a:pPr>
            <a:endParaRPr lang="en-CA" sz="2000" dirty="0"/>
          </a:p>
          <a:p>
            <a:pPr marL="900000" indent="-342900" algn="l">
              <a:buFont typeface="Arial" panose="020B0604020202020204" pitchFamily="34" charset="0"/>
              <a:buChar char="•"/>
            </a:pPr>
            <a:r>
              <a:rPr lang="en-CA" sz="2000" i="0" u="none" strike="noStrike" dirty="0">
                <a:effectLst/>
              </a:rPr>
              <a:t>Matplotlib (Python)</a:t>
            </a:r>
          </a:p>
          <a:p>
            <a:pPr marL="900000" indent="-342900" algn="l">
              <a:buFont typeface="Arial" panose="020B0604020202020204" pitchFamily="34" charset="0"/>
              <a:buChar char="•"/>
            </a:pPr>
            <a:r>
              <a:rPr lang="en-CA" sz="2000" i="0" u="none" strike="noStrike" dirty="0">
                <a:effectLst/>
              </a:rPr>
              <a:t>Seaborn (Python)</a:t>
            </a:r>
          </a:p>
          <a:p>
            <a:pPr marL="900000" indent="-342900" algn="l">
              <a:buFont typeface="Arial" panose="020B0604020202020204" pitchFamily="34" charset="0"/>
              <a:buChar char="•"/>
            </a:pPr>
            <a:r>
              <a:rPr lang="en-CA" sz="2000" i="0" u="none" strike="noStrike" dirty="0">
                <a:effectLst/>
              </a:rPr>
              <a:t>R (ggplot2, Base R)</a:t>
            </a:r>
          </a:p>
          <a:p>
            <a:pPr marL="900000" indent="-342900" algn="l">
              <a:buFont typeface="Arial" panose="020B0604020202020204" pitchFamily="34" charset="0"/>
              <a:buChar char="•"/>
            </a:pPr>
            <a:r>
              <a:rPr lang="en-CA" sz="2000" i="0" u="none" strike="noStrike" dirty="0">
                <a:effectLst/>
              </a:rPr>
              <a:t>Other Statistical Software (e.g., SPSS, SAS)</a:t>
            </a:r>
            <a:endParaRPr lang="en-CA" sz="2000" dirty="0"/>
          </a:p>
          <a:p>
            <a:pPr marL="900000" indent="-342900" algn="l">
              <a:buFont typeface="Arial" panose="020B0604020202020204" pitchFamily="34" charset="0"/>
              <a:buChar char="•"/>
            </a:pPr>
            <a:r>
              <a:rPr lang="en-CA" sz="2000" i="0" u="none" strike="noStrike" dirty="0">
                <a:effectLst/>
              </a:rPr>
              <a:t>Excel</a:t>
            </a:r>
          </a:p>
          <a:p>
            <a:pPr algn="l"/>
            <a:endParaRPr lang="en-CA" sz="2000" b="0" i="0" u="none" strike="noStrike" dirty="0">
              <a:effectLst/>
            </a:endParaRPr>
          </a:p>
        </p:txBody>
      </p:sp>
      <p:sp>
        <p:nvSpPr>
          <p:cNvPr id="2" name="Footer Placeholder 1">
            <a:extLst>
              <a:ext uri="{FF2B5EF4-FFF2-40B4-BE49-F238E27FC236}">
                <a16:creationId xmlns:a16="http://schemas.microsoft.com/office/drawing/2014/main" id="{76994E11-91A4-F07B-5E49-201EAECED30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717447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9" y="1353479"/>
            <a:ext cx="4598644" cy="3046988"/>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Example:</a:t>
            </a:r>
          </a:p>
          <a:p>
            <a:pPr marL="342900" indent="-342900" algn="l">
              <a:buFont typeface="Arial" panose="020B0604020202020204" pitchFamily="34" charset="0"/>
              <a:buChar char="•"/>
            </a:pPr>
            <a:endParaRPr lang="en-CA" sz="2400" dirty="0"/>
          </a:p>
          <a:p>
            <a:pPr algn="l"/>
            <a:r>
              <a:rPr lang="en-CA" sz="2400" b="0" i="0" u="none" strike="noStrike" dirty="0">
                <a:effectLst/>
              </a:rPr>
              <a:t>For the given dataset of income (US$), plot the box plot in Excel, and determine the following: </a:t>
            </a:r>
          </a:p>
          <a:p>
            <a:pPr algn="l"/>
            <a:endParaRPr lang="en-CA" sz="2400" dirty="0"/>
          </a:p>
          <a:p>
            <a:pPr algn="l"/>
            <a:r>
              <a:rPr lang="en-CA" sz="2400" b="0" i="0" u="none" strike="noStrike" dirty="0">
                <a:effectLst/>
              </a:rPr>
              <a:t>Absolute min and max</a:t>
            </a:r>
          </a:p>
          <a:p>
            <a:pPr algn="l"/>
            <a:r>
              <a:rPr lang="en-CA" sz="2400" dirty="0"/>
              <a:t>Outlier(s)</a:t>
            </a:r>
            <a:endParaRPr lang="en-CA" sz="2400" b="0" i="0" u="none" strike="noStrike" dirty="0">
              <a:effectLst/>
            </a:endParaRPr>
          </a:p>
        </p:txBody>
      </p:sp>
      <p:graphicFrame>
        <p:nvGraphicFramePr>
          <p:cNvPr id="2" name="Table 1">
            <a:extLst>
              <a:ext uri="{FF2B5EF4-FFF2-40B4-BE49-F238E27FC236}">
                <a16:creationId xmlns:a16="http://schemas.microsoft.com/office/drawing/2014/main" id="{C16CEC00-25CC-5DD4-9A0D-B16DA38DDF57}"/>
              </a:ext>
            </a:extLst>
          </p:cNvPr>
          <p:cNvGraphicFramePr>
            <a:graphicFrameLocks noGrp="1"/>
          </p:cNvGraphicFramePr>
          <p:nvPr>
            <p:extLst>
              <p:ext uri="{D42A27DB-BD31-4B8C-83A1-F6EECF244321}">
                <p14:modId xmlns:p14="http://schemas.microsoft.com/office/powerpoint/2010/main" val="2857462391"/>
              </p:ext>
            </p:extLst>
          </p:nvPr>
        </p:nvGraphicFramePr>
        <p:xfrm>
          <a:off x="5363853" y="834598"/>
          <a:ext cx="2766244" cy="5508000"/>
        </p:xfrm>
        <a:graphic>
          <a:graphicData uri="http://schemas.openxmlformats.org/drawingml/2006/table">
            <a:tbl>
              <a:tblPr firstRow="1" bandRow="1">
                <a:tableStyleId>{C083E6E3-FA7D-4D7B-A595-EF9225AFEA82}</a:tableStyleId>
              </a:tblPr>
              <a:tblGrid>
                <a:gridCol w="1484197">
                  <a:extLst>
                    <a:ext uri="{9D8B030D-6E8A-4147-A177-3AD203B41FA5}">
                      <a16:colId xmlns:a16="http://schemas.microsoft.com/office/drawing/2014/main" val="727697547"/>
                    </a:ext>
                  </a:extLst>
                </a:gridCol>
                <a:gridCol w="1282047">
                  <a:extLst>
                    <a:ext uri="{9D8B030D-6E8A-4147-A177-3AD203B41FA5}">
                      <a16:colId xmlns:a16="http://schemas.microsoft.com/office/drawing/2014/main" val="1051348811"/>
                    </a:ext>
                  </a:extLst>
                </a:gridCol>
              </a:tblGrid>
              <a:tr h="306000">
                <a:tc>
                  <a:txBody>
                    <a:bodyPr/>
                    <a:lstStyle/>
                    <a:p>
                      <a:r>
                        <a:rPr lang="en-US" sz="1400" dirty="0"/>
                        <a:t>Income (US$)</a:t>
                      </a:r>
                    </a:p>
                  </a:txBody>
                  <a:tcPr/>
                </a:tc>
                <a:tc>
                  <a:txBody>
                    <a:bodyPr/>
                    <a:lstStyle/>
                    <a:p>
                      <a:endParaRPr lang="en-US" sz="1400" dirty="0"/>
                    </a:p>
                  </a:txBody>
                  <a:tcPr/>
                </a:tc>
                <a:extLst>
                  <a:ext uri="{0D108BD9-81ED-4DB2-BD59-A6C34878D82A}">
                    <a16:rowId xmlns:a16="http://schemas.microsoft.com/office/drawing/2014/main" val="1455322850"/>
                  </a:ext>
                </a:extLst>
              </a:tr>
              <a:tr h="306000">
                <a:tc>
                  <a:txBody>
                    <a:bodyPr/>
                    <a:lstStyle/>
                    <a:p>
                      <a:r>
                        <a:rPr lang="en-US" sz="1400" dirty="0">
                          <a:highlight>
                            <a:srgbClr val="FFFF00"/>
                          </a:highlight>
                        </a:rPr>
                        <a:t>30,000</a:t>
                      </a:r>
                    </a:p>
                  </a:txBody>
                  <a:tcPr/>
                </a:tc>
                <a:tc>
                  <a:txBody>
                    <a:bodyPr/>
                    <a:lstStyle/>
                    <a:p>
                      <a:r>
                        <a:rPr lang="en-US" sz="1400" dirty="0"/>
                        <a:t>90,000</a:t>
                      </a:r>
                    </a:p>
                  </a:txBody>
                  <a:tcPr/>
                </a:tc>
                <a:extLst>
                  <a:ext uri="{0D108BD9-81ED-4DB2-BD59-A6C34878D82A}">
                    <a16:rowId xmlns:a16="http://schemas.microsoft.com/office/drawing/2014/main" val="3116433773"/>
                  </a:ext>
                </a:extLst>
              </a:tr>
              <a:tr h="306000">
                <a:tc>
                  <a:txBody>
                    <a:bodyPr/>
                    <a:lstStyle/>
                    <a:p>
                      <a:r>
                        <a:rPr lang="en-US" sz="1400" dirty="0"/>
                        <a:t>55,000</a:t>
                      </a:r>
                    </a:p>
                  </a:txBody>
                  <a:tcPr/>
                </a:tc>
                <a:tc>
                  <a:txBody>
                    <a:bodyPr/>
                    <a:lstStyle/>
                    <a:p>
                      <a:r>
                        <a:rPr lang="en-US" sz="1400" dirty="0"/>
                        <a:t>95,000</a:t>
                      </a:r>
                    </a:p>
                  </a:txBody>
                  <a:tcPr/>
                </a:tc>
                <a:extLst>
                  <a:ext uri="{0D108BD9-81ED-4DB2-BD59-A6C34878D82A}">
                    <a16:rowId xmlns:a16="http://schemas.microsoft.com/office/drawing/2014/main" val="1292402939"/>
                  </a:ext>
                </a:extLst>
              </a:tr>
              <a:tr h="306000">
                <a:tc>
                  <a:txBody>
                    <a:bodyPr/>
                    <a:lstStyle/>
                    <a:p>
                      <a:r>
                        <a:rPr lang="en-US" sz="1400" dirty="0"/>
                        <a:t>56,000</a:t>
                      </a:r>
                    </a:p>
                  </a:txBody>
                  <a:tcPr/>
                </a:tc>
                <a:tc>
                  <a:txBody>
                    <a:bodyPr/>
                    <a:lstStyle/>
                    <a:p>
                      <a:r>
                        <a:rPr lang="en-US" sz="1400" dirty="0"/>
                        <a:t>155,000</a:t>
                      </a:r>
                    </a:p>
                  </a:txBody>
                  <a:tcPr/>
                </a:tc>
                <a:extLst>
                  <a:ext uri="{0D108BD9-81ED-4DB2-BD59-A6C34878D82A}">
                    <a16:rowId xmlns:a16="http://schemas.microsoft.com/office/drawing/2014/main" val="197106207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57,000</a:t>
                      </a:r>
                    </a:p>
                  </a:txBody>
                  <a:tcPr/>
                </a:tc>
                <a:tc>
                  <a:txBody>
                    <a:bodyPr/>
                    <a:lstStyle/>
                    <a:p>
                      <a:r>
                        <a:rPr lang="en-US" sz="1400" dirty="0">
                          <a:highlight>
                            <a:srgbClr val="FFFF00"/>
                          </a:highlight>
                        </a:rPr>
                        <a:t>200,000</a:t>
                      </a:r>
                    </a:p>
                  </a:txBody>
                  <a:tcPr/>
                </a:tc>
                <a:extLst>
                  <a:ext uri="{0D108BD9-81ED-4DB2-BD59-A6C34878D82A}">
                    <a16:rowId xmlns:a16="http://schemas.microsoft.com/office/drawing/2014/main" val="91286100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58,000</a:t>
                      </a:r>
                    </a:p>
                  </a:txBody>
                  <a:tcPr/>
                </a:tc>
                <a:tc>
                  <a:txBody>
                    <a:bodyPr/>
                    <a:lstStyle/>
                    <a:p>
                      <a:endParaRPr lang="en-US" sz="1400" dirty="0"/>
                    </a:p>
                  </a:txBody>
                  <a:tcPr/>
                </a:tc>
                <a:extLst>
                  <a:ext uri="{0D108BD9-81ED-4DB2-BD59-A6C34878D82A}">
                    <a16:rowId xmlns:a16="http://schemas.microsoft.com/office/drawing/2014/main" val="349740627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59,000</a:t>
                      </a:r>
                    </a:p>
                  </a:txBody>
                  <a:tcPr/>
                </a:tc>
                <a:tc>
                  <a:txBody>
                    <a:bodyPr/>
                    <a:lstStyle/>
                    <a:p>
                      <a:endParaRPr lang="en-US" sz="1400" dirty="0"/>
                    </a:p>
                  </a:txBody>
                  <a:tcPr/>
                </a:tc>
                <a:extLst>
                  <a:ext uri="{0D108BD9-81ED-4DB2-BD59-A6C34878D82A}">
                    <a16:rowId xmlns:a16="http://schemas.microsoft.com/office/drawing/2014/main" val="140842266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101645554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238387636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4089421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056499484"/>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67,000</a:t>
                      </a:r>
                    </a:p>
                  </a:txBody>
                  <a:tcPr/>
                </a:tc>
                <a:tc>
                  <a:txBody>
                    <a:bodyPr/>
                    <a:lstStyle/>
                    <a:p>
                      <a:endParaRPr lang="en-US" sz="1400" dirty="0"/>
                    </a:p>
                  </a:txBody>
                  <a:tcPr/>
                </a:tc>
                <a:extLst>
                  <a:ext uri="{0D108BD9-81ED-4DB2-BD59-A6C34878D82A}">
                    <a16:rowId xmlns:a16="http://schemas.microsoft.com/office/drawing/2014/main" val="509772870"/>
                  </a:ext>
                </a:extLst>
              </a:tr>
              <a:tr h="306000">
                <a:tc>
                  <a:txBody>
                    <a:bodyPr/>
                    <a:lstStyle/>
                    <a:p>
                      <a:r>
                        <a:rPr lang="en-US" sz="1400" dirty="0"/>
                        <a:t>69,000</a:t>
                      </a:r>
                    </a:p>
                  </a:txBody>
                  <a:tcPr/>
                </a:tc>
                <a:tc>
                  <a:txBody>
                    <a:bodyPr/>
                    <a:lstStyle/>
                    <a:p>
                      <a:endParaRPr lang="en-US" sz="1400" dirty="0"/>
                    </a:p>
                  </a:txBody>
                  <a:tcPr/>
                </a:tc>
                <a:extLst>
                  <a:ext uri="{0D108BD9-81ED-4DB2-BD59-A6C34878D82A}">
                    <a16:rowId xmlns:a16="http://schemas.microsoft.com/office/drawing/2014/main" val="4030266221"/>
                  </a:ext>
                </a:extLst>
              </a:tr>
              <a:tr h="306000">
                <a:tc>
                  <a:txBody>
                    <a:bodyPr/>
                    <a:lstStyle/>
                    <a:p>
                      <a:r>
                        <a:rPr lang="en-US" sz="1400" dirty="0"/>
                        <a:t>71,000</a:t>
                      </a:r>
                    </a:p>
                  </a:txBody>
                  <a:tcPr/>
                </a:tc>
                <a:tc>
                  <a:txBody>
                    <a:bodyPr/>
                    <a:lstStyle/>
                    <a:p>
                      <a:endParaRPr lang="en-US" sz="1400" dirty="0"/>
                    </a:p>
                  </a:txBody>
                  <a:tcPr/>
                </a:tc>
                <a:extLst>
                  <a:ext uri="{0D108BD9-81ED-4DB2-BD59-A6C34878D82A}">
                    <a16:rowId xmlns:a16="http://schemas.microsoft.com/office/drawing/2014/main" val="2896100397"/>
                  </a:ext>
                </a:extLst>
              </a:tr>
              <a:tr h="306000">
                <a:tc>
                  <a:txBody>
                    <a:bodyPr/>
                    <a:lstStyle/>
                    <a:p>
                      <a:r>
                        <a:rPr lang="en-US" sz="1400" dirty="0"/>
                        <a:t>72,000</a:t>
                      </a:r>
                    </a:p>
                  </a:txBody>
                  <a:tcPr/>
                </a:tc>
                <a:tc>
                  <a:txBody>
                    <a:bodyPr/>
                    <a:lstStyle/>
                    <a:p>
                      <a:endParaRPr lang="en-US" sz="1400" dirty="0"/>
                    </a:p>
                  </a:txBody>
                  <a:tcPr/>
                </a:tc>
                <a:extLst>
                  <a:ext uri="{0D108BD9-81ED-4DB2-BD59-A6C34878D82A}">
                    <a16:rowId xmlns:a16="http://schemas.microsoft.com/office/drawing/2014/main" val="1416291521"/>
                  </a:ext>
                </a:extLst>
              </a:tr>
              <a:tr h="306000">
                <a:tc>
                  <a:txBody>
                    <a:bodyPr/>
                    <a:lstStyle/>
                    <a:p>
                      <a:r>
                        <a:rPr lang="en-US" sz="1400" dirty="0"/>
                        <a:t>74,000</a:t>
                      </a:r>
                    </a:p>
                  </a:txBody>
                  <a:tcPr/>
                </a:tc>
                <a:tc>
                  <a:txBody>
                    <a:bodyPr/>
                    <a:lstStyle/>
                    <a:p>
                      <a:endParaRPr lang="en-US" sz="1400" dirty="0"/>
                    </a:p>
                  </a:txBody>
                  <a:tcPr/>
                </a:tc>
                <a:extLst>
                  <a:ext uri="{0D108BD9-81ED-4DB2-BD59-A6C34878D82A}">
                    <a16:rowId xmlns:a16="http://schemas.microsoft.com/office/drawing/2014/main" val="3896548020"/>
                  </a:ext>
                </a:extLst>
              </a:tr>
              <a:tr h="306000">
                <a:tc>
                  <a:txBody>
                    <a:bodyPr/>
                    <a:lstStyle/>
                    <a:p>
                      <a:r>
                        <a:rPr lang="en-US" sz="1400" dirty="0"/>
                        <a:t>80,000</a:t>
                      </a:r>
                    </a:p>
                  </a:txBody>
                  <a:tcPr/>
                </a:tc>
                <a:tc>
                  <a:txBody>
                    <a:bodyPr/>
                    <a:lstStyle/>
                    <a:p>
                      <a:endParaRPr lang="en-US" sz="1400" dirty="0"/>
                    </a:p>
                  </a:txBody>
                  <a:tcPr/>
                </a:tc>
                <a:extLst>
                  <a:ext uri="{0D108BD9-81ED-4DB2-BD59-A6C34878D82A}">
                    <a16:rowId xmlns:a16="http://schemas.microsoft.com/office/drawing/2014/main" val="2605670165"/>
                  </a:ext>
                </a:extLst>
              </a:tr>
              <a:tr h="306000">
                <a:tc>
                  <a:txBody>
                    <a:bodyPr/>
                    <a:lstStyle/>
                    <a:p>
                      <a:r>
                        <a:rPr lang="en-US" sz="1400" dirty="0"/>
                        <a:t>85,000</a:t>
                      </a:r>
                    </a:p>
                  </a:txBody>
                  <a:tcPr/>
                </a:tc>
                <a:tc>
                  <a:txBody>
                    <a:bodyPr/>
                    <a:lstStyle/>
                    <a:p>
                      <a:endParaRPr lang="en-US" sz="1400" dirty="0"/>
                    </a:p>
                  </a:txBody>
                  <a:tcPr/>
                </a:tc>
                <a:extLst>
                  <a:ext uri="{0D108BD9-81ED-4DB2-BD59-A6C34878D82A}">
                    <a16:rowId xmlns:a16="http://schemas.microsoft.com/office/drawing/2014/main" val="2849543837"/>
                  </a:ext>
                </a:extLst>
              </a:tr>
            </a:tbl>
          </a:graphicData>
        </a:graphic>
      </p:graphicFrame>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FAABEE27-7696-02A1-9C0F-441C4FA8E000}"/>
                  </a:ext>
                </a:extLst>
              </p:cNvPr>
              <p:cNvGraphicFramePr/>
              <p:nvPr>
                <p:extLst>
                  <p:ext uri="{D42A27DB-BD31-4B8C-83A1-F6EECF244321}">
                    <p14:modId xmlns:p14="http://schemas.microsoft.com/office/powerpoint/2010/main" val="3519427859"/>
                  </p:ext>
                </p:extLst>
              </p:nvPr>
            </p:nvGraphicFramePr>
            <p:xfrm>
              <a:off x="8728237" y="1778205"/>
              <a:ext cx="2698554" cy="415787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FAABEE27-7696-02A1-9C0F-441C4FA8E000}"/>
                  </a:ext>
                </a:extLst>
              </p:cNvPr>
              <p:cNvPicPr>
                <a:picLocks noGrp="1" noRot="1" noChangeAspect="1" noMove="1" noResize="1" noEditPoints="1" noAdjustHandles="1" noChangeArrowheads="1" noChangeShapeType="1"/>
              </p:cNvPicPr>
              <p:nvPr/>
            </p:nvPicPr>
            <p:blipFill>
              <a:blip r:embed="rId3"/>
              <a:stretch>
                <a:fillRect/>
              </a:stretch>
            </p:blipFill>
            <p:spPr>
              <a:xfrm>
                <a:off x="8728237" y="1778205"/>
                <a:ext cx="2698554" cy="4157875"/>
              </a:xfrm>
              <a:prstGeom prst="rect">
                <a:avLst/>
              </a:prstGeom>
            </p:spPr>
          </p:pic>
        </mc:Fallback>
      </mc:AlternateContent>
      <p:sp>
        <p:nvSpPr>
          <p:cNvPr id="6" name="Footer Placeholder 5">
            <a:extLst>
              <a:ext uri="{FF2B5EF4-FFF2-40B4-BE49-F238E27FC236}">
                <a16:creationId xmlns:a16="http://schemas.microsoft.com/office/drawing/2014/main" id="{6012A4CE-F498-1463-50B4-71D08C89F9D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837316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6" name="TextBox 5">
            <a:extLst>
              <a:ext uri="{FF2B5EF4-FFF2-40B4-BE49-F238E27FC236}">
                <a16:creationId xmlns:a16="http://schemas.microsoft.com/office/drawing/2014/main" id="{D20A69A6-DDDB-B1B5-5450-D6C8B57CE97A}"/>
              </a:ext>
            </a:extLst>
          </p:cNvPr>
          <p:cNvSpPr txBox="1"/>
          <p:nvPr/>
        </p:nvSpPr>
        <p:spPr>
          <a:xfrm>
            <a:off x="765208" y="1357460"/>
            <a:ext cx="10952310" cy="1323439"/>
          </a:xfrm>
          <a:prstGeom prst="rect">
            <a:avLst/>
          </a:prstGeom>
          <a:noFill/>
        </p:spPr>
        <p:txBody>
          <a:bodyPr wrap="square" rtlCol="0">
            <a:spAutoFit/>
          </a:bodyPr>
          <a:lstStyle/>
          <a:p>
            <a:r>
              <a:rPr lang="en-CA" sz="2000" b="1" dirty="0">
                <a:solidFill>
                  <a:srgbClr val="0070C0"/>
                </a:solidFill>
              </a:rPr>
              <a:t>Standardization</a:t>
            </a:r>
            <a:r>
              <a:rPr lang="en-CA" sz="2000" b="0" i="0" u="none" strike="noStrike" dirty="0">
                <a:effectLst/>
              </a:rPr>
              <a:t> (also called </a:t>
            </a:r>
            <a:r>
              <a:rPr lang="en-CA" sz="2000" b="1" dirty="0">
                <a:solidFill>
                  <a:srgbClr val="0070C0"/>
                </a:solidFill>
              </a:rPr>
              <a:t>Z-Score Normalization</a:t>
            </a:r>
            <a:r>
              <a:rPr lang="en-CA" sz="2000" b="0" i="0" u="none" strike="noStrike" dirty="0">
                <a:effectLst/>
              </a:rPr>
              <a:t>) and </a:t>
            </a:r>
            <a:r>
              <a:rPr lang="en-CA" sz="2000" b="1" dirty="0">
                <a:solidFill>
                  <a:srgbClr val="0070C0"/>
                </a:solidFill>
              </a:rPr>
              <a:t>Normalization</a:t>
            </a:r>
            <a:r>
              <a:rPr lang="en-CA" sz="2000" b="0" i="0" u="none" strike="noStrike" dirty="0">
                <a:effectLst/>
              </a:rPr>
              <a:t> (also called </a:t>
            </a:r>
            <a:r>
              <a:rPr lang="en-CA" sz="2000" b="1" dirty="0">
                <a:solidFill>
                  <a:srgbClr val="0070C0"/>
                </a:solidFill>
              </a:rPr>
              <a:t>Min-Max Scaling</a:t>
            </a:r>
            <a:r>
              <a:rPr lang="en-CA" sz="2000" b="0" i="0" u="none" strike="noStrike" dirty="0">
                <a:effectLst/>
              </a:rPr>
              <a:t>) are both techniques used to scale features in data preprocessing, but they work differently and are used in different scenarios. In practice, it's common to try both methods and determine which one gives better results for your specific application.</a:t>
            </a:r>
            <a:endParaRPr lang="en-US"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2F65D8-4956-D54B-8FBF-0886DAA462E6}"/>
                  </a:ext>
                </a:extLst>
              </p:cNvPr>
              <p:cNvSpPr txBox="1"/>
              <p:nvPr/>
            </p:nvSpPr>
            <p:spPr>
              <a:xfrm>
                <a:off x="966719" y="2680899"/>
                <a:ext cx="5274644" cy="3652025"/>
              </a:xfrm>
              <a:prstGeom prst="rect">
                <a:avLst/>
              </a:prstGeom>
              <a:noFill/>
            </p:spPr>
            <p:txBody>
              <a:bodyPr wrap="square" rtlCol="0">
                <a:spAutoFit/>
              </a:bodyPr>
              <a:lstStyle/>
              <a:p>
                <a:pPr algn="ctr"/>
                <a:r>
                  <a:rPr lang="en-US" b="1" dirty="0"/>
                  <a:t>Standardization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𝒁</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𝒎𝒆𝒂𝒏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𝒔𝒕𝒅</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Standardization rescales data with a mean of </a:t>
                </a:r>
                <a:r>
                  <a:rPr lang="en-CA" b="1" i="0" u="none" strike="noStrike" dirty="0">
                    <a:effectLst/>
                  </a:rPr>
                  <a:t>0</a:t>
                </a:r>
                <a:r>
                  <a:rPr lang="en-CA" b="0" i="0" u="none" strike="noStrike" dirty="0">
                    <a:effectLst/>
                  </a:rPr>
                  <a:t> and a standard deviation of </a:t>
                </a:r>
                <a:r>
                  <a:rPr lang="en-CA" b="1" i="0" u="none" strike="noStrike" dirty="0">
                    <a:effectLst/>
                  </a:rPr>
                  <a:t>1</a:t>
                </a:r>
                <a:r>
                  <a:rPr lang="en-CA" b="0" i="0" u="none" strike="noStrike" dirty="0">
                    <a:effectLst/>
                  </a:rPr>
                  <a:t>.</a:t>
                </a:r>
              </a:p>
              <a:p>
                <a:pPr marL="285750" indent="-285750">
                  <a:buFont typeface="Arial" panose="020B0604020202020204" pitchFamily="34" charset="0"/>
                  <a:buChar char="•"/>
                </a:pPr>
                <a:r>
                  <a:rPr lang="en-CA" b="0" i="0" u="none" strike="noStrike" dirty="0">
                    <a:effectLst/>
                  </a:rPr>
                  <a:t>This process </a:t>
                </a:r>
                <a:r>
                  <a:rPr lang="en-CA" dirty="0"/>
                  <a:t>does </a:t>
                </a:r>
                <a:r>
                  <a:rPr lang="en-CA" b="0" i="0" u="none" strike="noStrike" dirty="0">
                    <a:effectLst/>
                  </a:rPr>
                  <a:t>not bind values to a specific range</a:t>
                </a:r>
                <a:r>
                  <a:rPr lang="en-CA" dirty="0"/>
                  <a:t>.</a:t>
                </a:r>
                <a:endParaRPr lang="en-CA" b="0" i="0" u="none" strike="noStrike" dirty="0">
                  <a:effectLst/>
                </a:endParaRPr>
              </a:p>
              <a:p>
                <a:pPr marL="285750" indent="-285750">
                  <a:buFont typeface="Arial" panose="020B0604020202020204" pitchFamily="34" charset="0"/>
                  <a:buChar char="•"/>
                </a:pPr>
                <a:r>
                  <a:rPr lang="en-CA" dirty="0"/>
                  <a:t>It is necessary if we are comparing measurements that have different units, but it is also a general requirement for many machine learning algorithms </a:t>
                </a:r>
                <a:r>
                  <a:rPr lang="en-CA" b="0" i="0" u="none" strike="noStrike" dirty="0">
                    <a:effectLst/>
                  </a:rPr>
                  <a:t>that assume data to be normally distributed.</a:t>
                </a:r>
                <a:endParaRPr lang="en-US" b="1" dirty="0"/>
              </a:p>
            </p:txBody>
          </p:sp>
        </mc:Choice>
        <mc:Fallback xmlns="">
          <p:sp>
            <p:nvSpPr>
              <p:cNvPr id="10" name="TextBox 9">
                <a:extLst>
                  <a:ext uri="{FF2B5EF4-FFF2-40B4-BE49-F238E27FC236}">
                    <a16:creationId xmlns:a16="http://schemas.microsoft.com/office/drawing/2014/main" id="{252F65D8-4956-D54B-8FBF-0886DAA462E6}"/>
                  </a:ext>
                </a:extLst>
              </p:cNvPr>
              <p:cNvSpPr txBox="1">
                <a:spLocks noRot="1" noChangeAspect="1" noMove="1" noResize="1" noEditPoints="1" noAdjustHandles="1" noChangeArrowheads="1" noChangeShapeType="1" noTextEdit="1"/>
              </p:cNvSpPr>
              <p:nvPr/>
            </p:nvSpPr>
            <p:spPr>
              <a:xfrm>
                <a:off x="966719" y="2680899"/>
                <a:ext cx="5274644" cy="3652025"/>
              </a:xfrm>
              <a:prstGeom prst="rect">
                <a:avLst/>
              </a:prstGeom>
              <a:blipFill>
                <a:blip r:embed="rId2"/>
                <a:stretch>
                  <a:fillRect l="-962" t="-1042" r="-721"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D147EB-81B6-D342-5314-5ACE4E6BEE17}"/>
                  </a:ext>
                </a:extLst>
              </p:cNvPr>
              <p:cNvSpPr txBox="1"/>
              <p:nvPr/>
            </p:nvSpPr>
            <p:spPr>
              <a:xfrm>
                <a:off x="6759077" y="2680899"/>
                <a:ext cx="5159952" cy="2821029"/>
              </a:xfrm>
              <a:prstGeom prst="rect">
                <a:avLst/>
              </a:prstGeom>
              <a:noFill/>
            </p:spPr>
            <p:txBody>
              <a:bodyPr wrap="square" rtlCol="0">
                <a:spAutoFit/>
              </a:bodyPr>
              <a:lstStyle/>
              <a:p>
                <a:pPr algn="ctr"/>
                <a:r>
                  <a:rPr lang="en-US" b="1" dirty="0"/>
                  <a:t>Normalization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𝑿</m:t>
                      </m:r>
                      <m:r>
                        <a:rPr lang="en-US" sz="1600" b="1" i="1" baseline="-25000" smtClean="0">
                          <a:latin typeface="Cambria Math" panose="02040503050406030204" pitchFamily="18" charset="0"/>
                        </a:rPr>
                        <m:t>𝒏𝒐𝒓𝒎</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𝒎𝒂𝒙</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𝑿</m:t>
                              </m:r>
                            </m:e>
                          </m:d>
                          <m:r>
                            <a:rPr lang="en-US" sz="1600" b="1" i="1" smtClean="0">
                              <a:latin typeface="Cambria Math" panose="02040503050406030204" pitchFamily="18" charset="0"/>
                            </a:rPr>
                            <m:t>−</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The data is scaled to a </a:t>
                </a:r>
                <a:r>
                  <a:rPr lang="en-CA" b="1" i="0" u="none" strike="noStrike" dirty="0">
                    <a:effectLst/>
                  </a:rPr>
                  <a:t>fixed range (usually 0 to 1)</a:t>
                </a:r>
                <a:r>
                  <a:rPr lang="en-CA" i="0" u="none" strike="noStrike" dirty="0">
                    <a:effectLst/>
                  </a:rPr>
                  <a:t>.</a:t>
                </a:r>
                <a:endParaRPr lang="en-CA" b="0" i="0" u="none" strike="noStrike" dirty="0">
                  <a:effectLst/>
                </a:endParaRPr>
              </a:p>
              <a:p>
                <a:pPr marL="285750" indent="-285750" algn="l">
                  <a:buFont typeface="Arial" panose="020B0604020202020204" pitchFamily="34" charset="0"/>
                  <a:buChar char="•"/>
                </a:pPr>
                <a:r>
                  <a:rPr lang="en-CA" b="0" i="0" u="none" strike="noStrike" dirty="0">
                    <a:effectLst/>
                  </a:rPr>
                  <a:t>Normalization is often used when the algorithm does not assume any distribution of the data, like in neural networks and k-nearest neighbors (distance-based algorithms).</a:t>
                </a:r>
              </a:p>
            </p:txBody>
          </p:sp>
        </mc:Choice>
        <mc:Fallback xmlns="">
          <p:sp>
            <p:nvSpPr>
              <p:cNvPr id="12" name="TextBox 11">
                <a:extLst>
                  <a:ext uri="{FF2B5EF4-FFF2-40B4-BE49-F238E27FC236}">
                    <a16:creationId xmlns:a16="http://schemas.microsoft.com/office/drawing/2014/main" id="{7CD147EB-81B6-D342-5314-5ACE4E6BEE17}"/>
                  </a:ext>
                </a:extLst>
              </p:cNvPr>
              <p:cNvSpPr txBox="1">
                <a:spLocks noRot="1" noChangeAspect="1" noMove="1" noResize="1" noEditPoints="1" noAdjustHandles="1" noChangeArrowheads="1" noChangeShapeType="1" noTextEdit="1"/>
              </p:cNvSpPr>
              <p:nvPr/>
            </p:nvSpPr>
            <p:spPr>
              <a:xfrm>
                <a:off x="6759077" y="2680899"/>
                <a:ext cx="5159952" cy="2821029"/>
              </a:xfrm>
              <a:prstGeom prst="rect">
                <a:avLst/>
              </a:prstGeom>
              <a:blipFill>
                <a:blip r:embed="rId3"/>
                <a:stretch>
                  <a:fillRect l="-983" t="-1345" r="-246" b="-224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FC85AF3-3010-5A25-97E2-09E38FD88785}"/>
              </a:ext>
            </a:extLst>
          </p:cNvPr>
          <p:cNvSpPr txBox="1"/>
          <p:nvPr/>
        </p:nvSpPr>
        <p:spPr>
          <a:xfrm>
            <a:off x="7188855" y="5687521"/>
            <a:ext cx="4036426" cy="369332"/>
          </a:xfrm>
          <a:prstGeom prst="rect">
            <a:avLst/>
          </a:prstGeom>
          <a:noFill/>
        </p:spPr>
        <p:txBody>
          <a:bodyPr wrap="none" rtlCol="0">
            <a:spAutoFit/>
          </a:bodyPr>
          <a:lstStyle/>
          <a:p>
            <a:r>
              <a:rPr lang="en-US" dirty="0">
                <a:solidFill>
                  <a:srgbClr val="FF0000"/>
                </a:solidFill>
              </a:rPr>
              <a:t>Which one is more sensitive to outliers?  </a:t>
            </a:r>
          </a:p>
        </p:txBody>
      </p:sp>
      <p:sp>
        <p:nvSpPr>
          <p:cNvPr id="2" name="Footer Placeholder 1">
            <a:extLst>
              <a:ext uri="{FF2B5EF4-FFF2-40B4-BE49-F238E27FC236}">
                <a16:creationId xmlns:a16="http://schemas.microsoft.com/office/drawing/2014/main" id="{CBE8F6AF-BA91-9757-2E44-5152F4F7103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62795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2" name="TextBox 1">
            <a:extLst>
              <a:ext uri="{FF2B5EF4-FFF2-40B4-BE49-F238E27FC236}">
                <a16:creationId xmlns:a16="http://schemas.microsoft.com/office/drawing/2014/main" id="{F1F3252E-BB87-E0F7-5FBA-E2068FF31F21}"/>
              </a:ext>
            </a:extLst>
          </p:cNvPr>
          <p:cNvSpPr txBox="1"/>
          <p:nvPr/>
        </p:nvSpPr>
        <p:spPr>
          <a:xfrm>
            <a:off x="914401" y="1376314"/>
            <a:ext cx="1392561" cy="461665"/>
          </a:xfrm>
          <a:prstGeom prst="rect">
            <a:avLst/>
          </a:prstGeom>
          <a:noFill/>
        </p:spPr>
        <p:txBody>
          <a:bodyPr wrap="none" rtlCol="0">
            <a:spAutoFit/>
          </a:bodyPr>
          <a:lstStyle/>
          <a:p>
            <a:r>
              <a:rPr lang="en-US" sz="2400" dirty="0"/>
              <a:t>Example: </a:t>
            </a:r>
          </a:p>
        </p:txBody>
      </p:sp>
      <p:graphicFrame>
        <p:nvGraphicFramePr>
          <p:cNvPr id="3" name="Table 2">
            <a:extLst>
              <a:ext uri="{FF2B5EF4-FFF2-40B4-BE49-F238E27FC236}">
                <a16:creationId xmlns:a16="http://schemas.microsoft.com/office/drawing/2014/main" id="{D30C662D-730C-2DCB-9930-309169640A58}"/>
              </a:ext>
            </a:extLst>
          </p:cNvPr>
          <p:cNvGraphicFramePr>
            <a:graphicFrameLocks noGrp="1"/>
          </p:cNvGraphicFramePr>
          <p:nvPr>
            <p:extLst>
              <p:ext uri="{D42A27DB-BD31-4B8C-83A1-F6EECF244321}">
                <p14:modId xmlns:p14="http://schemas.microsoft.com/office/powerpoint/2010/main" val="3398198570"/>
              </p:ext>
            </p:extLst>
          </p:nvPr>
        </p:nvGraphicFramePr>
        <p:xfrm>
          <a:off x="1380072" y="2174143"/>
          <a:ext cx="1542237" cy="3366000"/>
        </p:xfrm>
        <a:graphic>
          <a:graphicData uri="http://schemas.openxmlformats.org/drawingml/2006/table">
            <a:tbl>
              <a:tblPr firstRow="1" bandRow="1">
                <a:tableStyleId>{C083E6E3-FA7D-4D7B-A595-EF9225AFEA82}</a:tableStyleId>
              </a:tblPr>
              <a:tblGrid>
                <a:gridCol w="580703">
                  <a:extLst>
                    <a:ext uri="{9D8B030D-6E8A-4147-A177-3AD203B41FA5}">
                      <a16:colId xmlns:a16="http://schemas.microsoft.com/office/drawing/2014/main" val="748655167"/>
                    </a:ext>
                  </a:extLst>
                </a:gridCol>
                <a:gridCol w="961534">
                  <a:extLst>
                    <a:ext uri="{9D8B030D-6E8A-4147-A177-3AD203B41FA5}">
                      <a16:colId xmlns:a16="http://schemas.microsoft.com/office/drawing/2014/main" val="2253006745"/>
                    </a:ext>
                  </a:extLst>
                </a:gridCol>
              </a:tblGrid>
              <a:tr h="306000">
                <a:tc>
                  <a:txBody>
                    <a:bodyPr/>
                    <a:lstStyle/>
                    <a:p>
                      <a:r>
                        <a:rPr lang="en-US" sz="1400" dirty="0"/>
                        <a:t>Age</a:t>
                      </a:r>
                    </a:p>
                  </a:txBody>
                  <a:tcPr/>
                </a:tc>
                <a:tc>
                  <a:txBody>
                    <a:bodyPr/>
                    <a:lstStyle/>
                    <a:p>
                      <a:r>
                        <a:rPr lang="en-US" sz="1400" dirty="0"/>
                        <a:t>Salary</a:t>
                      </a:r>
                    </a:p>
                  </a:txBody>
                  <a:tcPr/>
                </a:tc>
                <a:extLst>
                  <a:ext uri="{0D108BD9-81ED-4DB2-BD59-A6C34878D82A}">
                    <a16:rowId xmlns:a16="http://schemas.microsoft.com/office/drawing/2014/main" val="3058445871"/>
                  </a:ext>
                </a:extLst>
              </a:tr>
              <a:tr h="306000">
                <a:tc>
                  <a:txBody>
                    <a:bodyPr/>
                    <a:lstStyle/>
                    <a:p>
                      <a:r>
                        <a:rPr lang="en-US" sz="1400" dirty="0"/>
                        <a:t>44</a:t>
                      </a:r>
                    </a:p>
                  </a:txBody>
                  <a:tcPr/>
                </a:tc>
                <a:tc>
                  <a:txBody>
                    <a:bodyPr/>
                    <a:lstStyle/>
                    <a:p>
                      <a:r>
                        <a:rPr lang="en-US" sz="1400" dirty="0"/>
                        <a:t>72000</a:t>
                      </a:r>
                    </a:p>
                  </a:txBody>
                  <a:tcPr/>
                </a:tc>
                <a:extLst>
                  <a:ext uri="{0D108BD9-81ED-4DB2-BD59-A6C34878D82A}">
                    <a16:rowId xmlns:a16="http://schemas.microsoft.com/office/drawing/2014/main" val="3973447614"/>
                  </a:ext>
                </a:extLst>
              </a:tr>
              <a:tr h="306000">
                <a:tc>
                  <a:txBody>
                    <a:bodyPr/>
                    <a:lstStyle/>
                    <a:p>
                      <a:r>
                        <a:rPr lang="en-US" sz="1400" dirty="0"/>
                        <a:t>27</a:t>
                      </a:r>
                    </a:p>
                  </a:txBody>
                  <a:tcPr/>
                </a:tc>
                <a:tc>
                  <a:txBody>
                    <a:bodyPr/>
                    <a:lstStyle/>
                    <a:p>
                      <a:r>
                        <a:rPr lang="en-US" sz="1400" dirty="0"/>
                        <a:t>48000</a:t>
                      </a:r>
                    </a:p>
                  </a:txBody>
                  <a:tcPr/>
                </a:tc>
                <a:extLst>
                  <a:ext uri="{0D108BD9-81ED-4DB2-BD59-A6C34878D82A}">
                    <a16:rowId xmlns:a16="http://schemas.microsoft.com/office/drawing/2014/main" val="2216461521"/>
                  </a:ext>
                </a:extLst>
              </a:tr>
              <a:tr h="306000">
                <a:tc>
                  <a:txBody>
                    <a:bodyPr/>
                    <a:lstStyle/>
                    <a:p>
                      <a:r>
                        <a:rPr lang="en-US" sz="1400" dirty="0"/>
                        <a:t>30</a:t>
                      </a:r>
                    </a:p>
                  </a:txBody>
                  <a:tcPr/>
                </a:tc>
                <a:tc>
                  <a:txBody>
                    <a:bodyPr/>
                    <a:lstStyle/>
                    <a:p>
                      <a:r>
                        <a:rPr lang="en-US" sz="1400" dirty="0"/>
                        <a:t>54000</a:t>
                      </a:r>
                    </a:p>
                  </a:txBody>
                  <a:tcPr/>
                </a:tc>
                <a:extLst>
                  <a:ext uri="{0D108BD9-81ED-4DB2-BD59-A6C34878D82A}">
                    <a16:rowId xmlns:a16="http://schemas.microsoft.com/office/drawing/2014/main" val="1114262895"/>
                  </a:ext>
                </a:extLst>
              </a:tr>
              <a:tr h="306000">
                <a:tc>
                  <a:txBody>
                    <a:bodyPr/>
                    <a:lstStyle/>
                    <a:p>
                      <a:r>
                        <a:rPr lang="en-US" sz="1400" dirty="0"/>
                        <a:t>38</a:t>
                      </a:r>
                    </a:p>
                  </a:txBody>
                  <a:tcPr/>
                </a:tc>
                <a:tc>
                  <a:txBody>
                    <a:bodyPr/>
                    <a:lstStyle/>
                    <a:p>
                      <a:r>
                        <a:rPr lang="en-US" sz="1400" dirty="0"/>
                        <a:t>61000</a:t>
                      </a:r>
                    </a:p>
                  </a:txBody>
                  <a:tcPr/>
                </a:tc>
                <a:extLst>
                  <a:ext uri="{0D108BD9-81ED-4DB2-BD59-A6C34878D82A}">
                    <a16:rowId xmlns:a16="http://schemas.microsoft.com/office/drawing/2014/main" val="2029766035"/>
                  </a:ext>
                </a:extLst>
              </a:tr>
              <a:tr h="306000">
                <a:tc>
                  <a:txBody>
                    <a:bodyPr/>
                    <a:lstStyle/>
                    <a:p>
                      <a:r>
                        <a:rPr lang="en-US" sz="1400" dirty="0"/>
                        <a:t>40</a:t>
                      </a:r>
                    </a:p>
                  </a:txBody>
                  <a:tcPr/>
                </a:tc>
                <a:tc>
                  <a:txBody>
                    <a:bodyPr/>
                    <a:lstStyle/>
                    <a:p>
                      <a:r>
                        <a:rPr lang="en-US" sz="1400" dirty="0"/>
                        <a:t>-</a:t>
                      </a:r>
                    </a:p>
                  </a:txBody>
                  <a:tcPr/>
                </a:tc>
                <a:extLst>
                  <a:ext uri="{0D108BD9-81ED-4DB2-BD59-A6C34878D82A}">
                    <a16:rowId xmlns:a16="http://schemas.microsoft.com/office/drawing/2014/main" val="3568980156"/>
                  </a:ext>
                </a:extLst>
              </a:tr>
              <a:tr h="306000">
                <a:tc>
                  <a:txBody>
                    <a:bodyPr/>
                    <a:lstStyle/>
                    <a:p>
                      <a:r>
                        <a:rPr lang="en-US" sz="1400" dirty="0"/>
                        <a:t>35</a:t>
                      </a:r>
                    </a:p>
                  </a:txBody>
                  <a:tcPr/>
                </a:tc>
                <a:tc>
                  <a:txBody>
                    <a:bodyPr/>
                    <a:lstStyle/>
                    <a:p>
                      <a:r>
                        <a:rPr lang="en-US" sz="1400" dirty="0"/>
                        <a:t>58000</a:t>
                      </a:r>
                    </a:p>
                  </a:txBody>
                  <a:tcPr/>
                </a:tc>
                <a:extLst>
                  <a:ext uri="{0D108BD9-81ED-4DB2-BD59-A6C34878D82A}">
                    <a16:rowId xmlns:a16="http://schemas.microsoft.com/office/drawing/2014/main" val="726519399"/>
                  </a:ext>
                </a:extLst>
              </a:tr>
              <a:tr h="306000">
                <a:tc>
                  <a:txBody>
                    <a:bodyPr/>
                    <a:lstStyle/>
                    <a:p>
                      <a:r>
                        <a:rPr lang="en-US" sz="1400" dirty="0"/>
                        <a:t>-</a:t>
                      </a:r>
                    </a:p>
                  </a:txBody>
                  <a:tcPr/>
                </a:tc>
                <a:tc>
                  <a:txBody>
                    <a:bodyPr/>
                    <a:lstStyle/>
                    <a:p>
                      <a:r>
                        <a:rPr lang="en-US" sz="1400" dirty="0"/>
                        <a:t>52000</a:t>
                      </a:r>
                    </a:p>
                  </a:txBody>
                  <a:tcPr/>
                </a:tc>
                <a:extLst>
                  <a:ext uri="{0D108BD9-81ED-4DB2-BD59-A6C34878D82A}">
                    <a16:rowId xmlns:a16="http://schemas.microsoft.com/office/drawing/2014/main" val="3012066083"/>
                  </a:ext>
                </a:extLst>
              </a:tr>
              <a:tr h="306000">
                <a:tc>
                  <a:txBody>
                    <a:bodyPr/>
                    <a:lstStyle/>
                    <a:p>
                      <a:r>
                        <a:rPr lang="en-US" sz="1400" dirty="0"/>
                        <a:t>48</a:t>
                      </a:r>
                    </a:p>
                  </a:txBody>
                  <a:tcPr/>
                </a:tc>
                <a:tc>
                  <a:txBody>
                    <a:bodyPr/>
                    <a:lstStyle/>
                    <a:p>
                      <a:r>
                        <a:rPr lang="en-US" sz="1400" dirty="0"/>
                        <a:t>79000</a:t>
                      </a:r>
                    </a:p>
                  </a:txBody>
                  <a:tcPr/>
                </a:tc>
                <a:extLst>
                  <a:ext uri="{0D108BD9-81ED-4DB2-BD59-A6C34878D82A}">
                    <a16:rowId xmlns:a16="http://schemas.microsoft.com/office/drawing/2014/main" val="2260700706"/>
                  </a:ext>
                </a:extLst>
              </a:tr>
              <a:tr h="306000">
                <a:tc>
                  <a:txBody>
                    <a:bodyPr/>
                    <a:lstStyle/>
                    <a:p>
                      <a:r>
                        <a:rPr lang="en-US" sz="1400" dirty="0"/>
                        <a:t>50</a:t>
                      </a:r>
                    </a:p>
                  </a:txBody>
                  <a:tcPr/>
                </a:tc>
                <a:tc>
                  <a:txBody>
                    <a:bodyPr/>
                    <a:lstStyle/>
                    <a:p>
                      <a:r>
                        <a:rPr lang="en-US" sz="1400" dirty="0"/>
                        <a:t>83000</a:t>
                      </a:r>
                    </a:p>
                  </a:txBody>
                  <a:tcPr/>
                </a:tc>
                <a:extLst>
                  <a:ext uri="{0D108BD9-81ED-4DB2-BD59-A6C34878D82A}">
                    <a16:rowId xmlns:a16="http://schemas.microsoft.com/office/drawing/2014/main" val="3092502806"/>
                  </a:ext>
                </a:extLst>
              </a:tr>
              <a:tr h="306000">
                <a:tc>
                  <a:txBody>
                    <a:bodyPr/>
                    <a:lstStyle/>
                    <a:p>
                      <a:r>
                        <a:rPr lang="en-US" sz="1400" dirty="0"/>
                        <a:t>37</a:t>
                      </a:r>
                    </a:p>
                  </a:txBody>
                  <a:tcPr/>
                </a:tc>
                <a:tc>
                  <a:txBody>
                    <a:bodyPr/>
                    <a:lstStyle/>
                    <a:p>
                      <a:r>
                        <a:rPr lang="en-US" sz="1400" dirty="0"/>
                        <a:t>67000</a:t>
                      </a:r>
                    </a:p>
                  </a:txBody>
                  <a:tcPr/>
                </a:tc>
                <a:extLst>
                  <a:ext uri="{0D108BD9-81ED-4DB2-BD59-A6C34878D82A}">
                    <a16:rowId xmlns:a16="http://schemas.microsoft.com/office/drawing/2014/main" val="228651476"/>
                  </a:ext>
                </a:extLst>
              </a:tr>
            </a:tbl>
          </a:graphicData>
        </a:graphic>
      </p:graphicFrame>
      <p:pic>
        <p:nvPicPr>
          <p:cNvPr id="6" name="Picture 5">
            <a:extLst>
              <a:ext uri="{FF2B5EF4-FFF2-40B4-BE49-F238E27FC236}">
                <a16:creationId xmlns:a16="http://schemas.microsoft.com/office/drawing/2014/main" id="{DC54A959-AE5C-2F85-B350-CC55EFFFB846}"/>
              </a:ext>
            </a:extLst>
          </p:cNvPr>
          <p:cNvPicPr>
            <a:picLocks noChangeAspect="1"/>
          </p:cNvPicPr>
          <p:nvPr/>
        </p:nvPicPr>
        <p:blipFill>
          <a:blip r:embed="rId2"/>
          <a:stretch>
            <a:fillRect/>
          </a:stretch>
        </p:blipFill>
        <p:spPr>
          <a:xfrm>
            <a:off x="3940759" y="2006061"/>
            <a:ext cx="7208665" cy="3702164"/>
          </a:xfrm>
          <a:prstGeom prst="rect">
            <a:avLst/>
          </a:prstGeom>
        </p:spPr>
      </p:pic>
      <p:sp>
        <p:nvSpPr>
          <p:cNvPr id="9" name="Footer Placeholder 8">
            <a:extLst>
              <a:ext uri="{FF2B5EF4-FFF2-40B4-BE49-F238E27FC236}">
                <a16:creationId xmlns:a16="http://schemas.microsoft.com/office/drawing/2014/main" id="{66B75158-56DC-99E3-964A-C6605E59C4D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6066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01291EE0-278D-E12E-1216-909D4B80BE93}"/>
              </a:ext>
            </a:extLst>
          </p:cNvPr>
          <p:cNvSpPr txBox="1"/>
          <p:nvPr/>
        </p:nvSpPr>
        <p:spPr>
          <a:xfrm>
            <a:off x="765208" y="1477666"/>
            <a:ext cx="6094324" cy="4524315"/>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Data Science, </a:t>
            </a:r>
            <a:r>
              <a:rPr lang="en-CA" sz="2400" b="1" dirty="0">
                <a:solidFill>
                  <a:srgbClr val="0070C0"/>
                </a:solidFill>
              </a:rPr>
              <a:t>Probability</a:t>
            </a:r>
            <a:r>
              <a:rPr lang="en-CA" sz="2400" b="0" i="0" u="none" strike="noStrike" dirty="0">
                <a:effectLst/>
              </a:rPr>
              <a:t> forms the backbone of our ability to make informed decisions. It allows us to quantify uncertainty, enabling predictions about data trends and behaviors. </a:t>
            </a:r>
          </a:p>
          <a:p>
            <a:pPr marL="342900" indent="-342900">
              <a:buFont typeface="Arial" panose="020B0604020202020204" pitchFamily="34" charset="0"/>
              <a:buChar char="•"/>
            </a:pPr>
            <a:endParaRPr lang="en-CA" sz="2400" dirty="0"/>
          </a:p>
          <a:p>
            <a:endParaRPr lang="en-CA" sz="2400" dirty="0"/>
          </a:p>
          <a:p>
            <a:pPr marL="342900" indent="-342900">
              <a:buFont typeface="Arial" panose="020B0604020202020204" pitchFamily="34" charset="0"/>
              <a:buChar char="•"/>
            </a:pPr>
            <a:r>
              <a:rPr lang="en-CA" sz="2400" b="0" i="0" u="none" strike="noStrike" dirty="0">
                <a:effectLst/>
              </a:rPr>
              <a:t>In Data Science, we use probability to quantify the uncertainty in data and forecasts. This quantification is crucial for developing models that can predict future events or trends based on historical data.</a:t>
            </a:r>
            <a:endParaRPr lang="en-US" sz="2400" dirty="0"/>
          </a:p>
        </p:txBody>
      </p:sp>
      <p:pic>
        <p:nvPicPr>
          <p:cNvPr id="6146" name="Picture 2" descr="The Importance of Probability in Data Science">
            <a:extLst>
              <a:ext uri="{FF2B5EF4-FFF2-40B4-BE49-F238E27FC236}">
                <a16:creationId xmlns:a16="http://schemas.microsoft.com/office/drawing/2014/main" id="{4669954E-5B4D-AD53-4F5B-673B7F605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45" y="1640111"/>
            <a:ext cx="5276777" cy="41994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CC5ACB7-6EAD-9730-BDDF-AF5393E412B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3356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107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9" y="1326075"/>
            <a:ext cx="10850686" cy="5432256"/>
          </a:xfrm>
          <a:prstGeom prst="rect">
            <a:avLst/>
          </a:prstGeom>
          <a:noFill/>
        </p:spPr>
        <p:txBody>
          <a:bodyPr wrap="square">
            <a:spAutoFit/>
          </a:bodyPr>
          <a:lstStyle/>
          <a:p>
            <a:r>
              <a:rPr lang="en-CA" sz="2300" b="1" dirty="0">
                <a:solidFill>
                  <a:srgbClr val="0070C0"/>
                </a:solidFill>
              </a:rPr>
              <a:t>Probability</a:t>
            </a:r>
            <a:r>
              <a:rPr lang="en-CA" sz="2300" dirty="0">
                <a:effectLst/>
              </a:rPr>
              <a:t> theory is nothing, but common sense reduced to calculation.  </a:t>
            </a:r>
          </a:p>
          <a:p>
            <a:r>
              <a:rPr lang="en-CA" sz="2300" dirty="0">
                <a:effectLst/>
              </a:rPr>
              <a:t>Pierre Laplace</a:t>
            </a:r>
            <a:r>
              <a:rPr lang="en-CA" sz="2300" dirty="0"/>
              <a:t> (</a:t>
            </a:r>
            <a:r>
              <a:rPr lang="en-CA" sz="2300" dirty="0">
                <a:effectLst/>
              </a:rPr>
              <a:t>1812)</a:t>
            </a:r>
          </a:p>
          <a:p>
            <a:endParaRPr lang="en-CA" sz="2300" dirty="0"/>
          </a:p>
          <a:p>
            <a:r>
              <a:rPr lang="en-CA" sz="2300" dirty="0">
                <a:effectLst/>
              </a:rPr>
              <a:t>The probability that a (fair) coin will land heads is 50%. But what does this mean?</a:t>
            </a:r>
          </a:p>
          <a:p>
            <a:endParaRPr lang="en-CA" sz="2300" dirty="0">
              <a:effectLst/>
            </a:endParaRPr>
          </a:p>
          <a:p>
            <a:r>
              <a:rPr lang="en-CA" sz="2300" dirty="0">
                <a:effectLst/>
              </a:rPr>
              <a:t>There are </a:t>
            </a:r>
            <a:r>
              <a:rPr lang="en-CA" sz="2300" b="1" dirty="0">
                <a:effectLst/>
              </a:rPr>
              <a:t>two</a:t>
            </a:r>
            <a:r>
              <a:rPr lang="en-CA" sz="2300" dirty="0">
                <a:effectLst/>
              </a:rPr>
              <a:t> different interpretations of probability:</a:t>
            </a:r>
          </a:p>
          <a:p>
            <a:endParaRPr lang="en-CA" sz="2300" dirty="0">
              <a:effectLst/>
            </a:endParaRPr>
          </a:p>
          <a:p>
            <a:pPr marL="342900" indent="-342900">
              <a:buFont typeface="Arial" panose="020B0604020202020204" pitchFamily="34" charset="0"/>
              <a:buChar char="•"/>
            </a:pPr>
            <a:r>
              <a:rPr lang="en-CA" sz="2300" b="1" dirty="0">
                <a:solidFill>
                  <a:srgbClr val="0070C0"/>
                </a:solidFill>
              </a:rPr>
              <a:t>Frequentist interpretation</a:t>
            </a:r>
            <a:r>
              <a:rPr lang="en-CA" sz="2300" dirty="0">
                <a:effectLst/>
              </a:rPr>
              <a:t> (probabilities represent long run frequencies of events</a:t>
            </a:r>
            <a:r>
              <a:rPr lang="en-CA" sz="2300" dirty="0"/>
              <a:t> t</a:t>
            </a:r>
            <a:r>
              <a:rPr lang="en-CA" sz="2300" dirty="0">
                <a:effectLst/>
              </a:rPr>
              <a:t>hat can happen multiple times): if we flip the coin many many times, we expect it to land heads about half the time.</a:t>
            </a:r>
          </a:p>
          <a:p>
            <a:endParaRPr lang="en-CA" sz="2300" dirty="0">
              <a:effectLst/>
            </a:endParaRPr>
          </a:p>
          <a:p>
            <a:pPr marL="342900" indent="-342900">
              <a:buFont typeface="Arial" panose="020B0604020202020204" pitchFamily="34" charset="0"/>
              <a:buChar char="•"/>
            </a:pPr>
            <a:r>
              <a:rPr lang="en-CA" sz="2300" b="1" dirty="0">
                <a:solidFill>
                  <a:srgbClr val="0070C0"/>
                </a:solidFill>
              </a:rPr>
              <a:t>Bayesian interpretation</a:t>
            </a:r>
            <a:r>
              <a:rPr lang="en-CA" sz="2300" dirty="0">
                <a:effectLst/>
              </a:rPr>
              <a:t> (probability is used to quantify our uncertainty or ignorance about something</a:t>
            </a:r>
            <a:r>
              <a:rPr lang="en-CA" sz="2300" dirty="0"/>
              <a:t> rather than repeated): </a:t>
            </a:r>
            <a:r>
              <a:rPr lang="en-CA" sz="2300" dirty="0">
                <a:effectLst/>
              </a:rPr>
              <a:t>the coin is equally likely to land heads or tails on the next toss (</a:t>
            </a:r>
            <a:r>
              <a:rPr lang="en-CA" sz="2300" b="0" i="0" u="none" strike="noStrike" dirty="0">
                <a:effectLst/>
              </a:rPr>
              <a:t>uncertainty regarding a single event's outcome based on current knowledge).</a:t>
            </a:r>
            <a:endParaRPr lang="en-CA" sz="2300" dirty="0">
              <a:effectLst/>
            </a:endParaRPr>
          </a:p>
        </p:txBody>
      </p:sp>
      <p:sp>
        <p:nvSpPr>
          <p:cNvPr id="2" name="Footer Placeholder 1">
            <a:extLst>
              <a:ext uri="{FF2B5EF4-FFF2-40B4-BE49-F238E27FC236}">
                <a16:creationId xmlns:a16="http://schemas.microsoft.com/office/drawing/2014/main" id="{FEBE37A3-0511-2E02-6192-0C1AECAF52E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543783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8" y="1326075"/>
            <a:ext cx="10860735" cy="4678204"/>
          </a:xfrm>
          <a:prstGeom prst="rect">
            <a:avLst/>
          </a:prstGeom>
          <a:noFill/>
        </p:spPr>
        <p:txBody>
          <a:bodyPr wrap="square">
            <a:spAutoFit/>
          </a:bodyPr>
          <a:lstStyle/>
          <a:p>
            <a:r>
              <a:rPr lang="en-CA" sz="2300" b="1" dirty="0"/>
              <a:t>Another Example: </a:t>
            </a:r>
            <a:r>
              <a:rPr lang="en-CA" sz="2300" dirty="0"/>
              <a:t>Predicting Rain</a:t>
            </a:r>
            <a:endParaRPr lang="en-CA" sz="2300" dirty="0">
              <a:effectLst/>
            </a:endParaRPr>
          </a:p>
          <a:p>
            <a:endParaRPr lang="en-CA" sz="2300" dirty="0"/>
          </a:p>
          <a:p>
            <a:pPr algn="l">
              <a:buFont typeface="+mj-lt"/>
              <a:buAutoNum type="arabicPeriod"/>
            </a:pPr>
            <a:r>
              <a:rPr lang="en-CA" b="1" i="0" u="none" strike="noStrike" dirty="0">
                <a:effectLst/>
              </a:rPr>
              <a:t> Frequentist Interpretation:</a:t>
            </a:r>
            <a:endParaRPr lang="en-CA" b="0" i="0" u="none" strike="noStrike" dirty="0">
              <a:effectLst/>
            </a:endParaRPr>
          </a:p>
          <a:p>
            <a:pPr lvl="1" algn="l"/>
            <a:r>
              <a:rPr lang="en-CA" b="0" i="0" u="none" strike="noStrike" dirty="0">
                <a:effectLst/>
              </a:rPr>
              <a:t>In this view, the probability of rain is based on the long-run frequency of rainy days. Let’s say you look at historical weather data for the city and find that, over many years, it has rained on 30% of the days. The Frequentist would say that the probability of rain tomorrow is 30%, based on this long-term frequency. This interpretation relies solely on the empirical data of past occurrences and does not take into account any other information (such as current weather patterns or forecasts).</a:t>
            </a:r>
          </a:p>
          <a:p>
            <a:pPr lvl="1" algn="l"/>
            <a:endParaRPr lang="en-CA" b="0" i="0" u="none" strike="noStrike" dirty="0">
              <a:effectLst/>
            </a:endParaRPr>
          </a:p>
          <a:p>
            <a:pPr algn="l">
              <a:buFont typeface="+mj-lt"/>
              <a:buAutoNum type="arabicPeriod"/>
            </a:pPr>
            <a:r>
              <a:rPr lang="en-CA" b="1" i="0" u="none" strike="noStrike" dirty="0">
                <a:effectLst/>
              </a:rPr>
              <a:t> Bayesian Interpretation:</a:t>
            </a:r>
            <a:endParaRPr lang="en-CA" b="0" i="0" u="none" strike="noStrike" dirty="0">
              <a:effectLst/>
            </a:endParaRPr>
          </a:p>
          <a:p>
            <a:pPr lvl="1" algn="l"/>
            <a:r>
              <a:rPr lang="en-CA" b="0" i="0" u="none" strike="noStrike" dirty="0">
                <a:effectLst/>
              </a:rPr>
              <a:t>The Bayesian approach considers the probability of rain as a measure of belief or certainty, which can be updated as new information becomes available. Initially, you might start with the historical frequency (30% chance of rain) as your prior belief. However, if you have additional information, like a weather forecast predicting a strong storm system approaching the city, you will update your belief. In this case, you might revise the probability upward, say to 80%, reflecting your updated belief based on the new evidence. The Bayesian interpretation is flexible and allows for the incorporation of new evidence to adjust the probability.</a:t>
            </a:r>
          </a:p>
        </p:txBody>
      </p:sp>
      <p:sp>
        <p:nvSpPr>
          <p:cNvPr id="2" name="Footer Placeholder 1">
            <a:extLst>
              <a:ext uri="{FF2B5EF4-FFF2-40B4-BE49-F238E27FC236}">
                <a16:creationId xmlns:a16="http://schemas.microsoft.com/office/drawing/2014/main" id="{8CB53193-60D4-CC19-A371-9C80680FD55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18164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3090" y="6506160"/>
            <a:ext cx="481248" cy="365125"/>
          </a:xfrm>
        </p:spPr>
        <p:txBody>
          <a:bodyPr/>
          <a:lstStyle/>
          <a:p>
            <a:fld id="{F43B90E4-860F-204C-90CE-7C7F6EC99B67}" type="slidenum">
              <a:rPr lang="en-US" smtClean="0">
                <a:solidFill>
                  <a:schemeClr val="tx1"/>
                </a:solidFill>
              </a:rPr>
              <a:t>109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9" name="TextBox 8">
            <a:extLst>
              <a:ext uri="{FF2B5EF4-FFF2-40B4-BE49-F238E27FC236}">
                <a16:creationId xmlns:a16="http://schemas.microsoft.com/office/drawing/2014/main" id="{A4F10621-6081-1729-3CBD-1AD6DE74E480}"/>
              </a:ext>
            </a:extLst>
          </p:cNvPr>
          <p:cNvSpPr txBox="1"/>
          <p:nvPr/>
        </p:nvSpPr>
        <p:spPr>
          <a:xfrm>
            <a:off x="765208" y="1450848"/>
            <a:ext cx="5896849" cy="461665"/>
          </a:xfrm>
          <a:prstGeom prst="rect">
            <a:avLst/>
          </a:prstGeom>
          <a:noFill/>
        </p:spPr>
        <p:txBody>
          <a:bodyPr wrap="square" rtlCol="0">
            <a:spAutoFit/>
          </a:bodyPr>
          <a:lstStyle/>
          <a:p>
            <a:r>
              <a:rPr lang="en-US" sz="2400" dirty="0"/>
              <a:t>Probability is calculated by using this formula:</a:t>
            </a:r>
            <a:endParaRPr lang="en-US" sz="2400" i="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4B30F3-00EC-EF52-9F16-D5C13F6DB853}"/>
                  </a:ext>
                </a:extLst>
              </p:cNvPr>
              <p:cNvSpPr txBox="1"/>
              <p:nvPr/>
            </p:nvSpPr>
            <p:spPr>
              <a:xfrm>
                <a:off x="7081225" y="1366016"/>
                <a:ext cx="4270203" cy="7210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𝐷𝑒𝑠𝑖𝑟𝑒𝑑</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num>
                      <m:den>
                        <m:r>
                          <a:rPr lang="en-US" sz="2800" b="0" i="1" smtClean="0">
                            <a:latin typeface="Cambria Math" panose="02040503050406030204" pitchFamily="18" charset="0"/>
                          </a:rPr>
                          <m:t>𝑃𝑜𝑠𝑠𝑖𝑏𝑙𝑒</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den>
                    </m:f>
                  </m:oMath>
                </a14:m>
                <a:endParaRPr lang="en-US" sz="2400" dirty="0"/>
              </a:p>
            </p:txBody>
          </p:sp>
        </mc:Choice>
        <mc:Fallback xmlns="">
          <p:sp>
            <p:nvSpPr>
              <p:cNvPr id="11" name="TextBox 10">
                <a:extLst>
                  <a:ext uri="{FF2B5EF4-FFF2-40B4-BE49-F238E27FC236}">
                    <a16:creationId xmlns:a16="http://schemas.microsoft.com/office/drawing/2014/main" id="{4F4B30F3-00EC-EF52-9F16-D5C13F6DB853}"/>
                  </a:ext>
                </a:extLst>
              </p:cNvPr>
              <p:cNvSpPr txBox="1">
                <a:spLocks noRot="1" noChangeAspect="1" noMove="1" noResize="1" noEditPoints="1" noAdjustHandles="1" noChangeArrowheads="1" noChangeShapeType="1" noTextEdit="1"/>
              </p:cNvSpPr>
              <p:nvPr/>
            </p:nvSpPr>
            <p:spPr>
              <a:xfrm>
                <a:off x="7081225" y="1366016"/>
                <a:ext cx="4270203" cy="721031"/>
              </a:xfrm>
              <a:prstGeom prst="rect">
                <a:avLst/>
              </a:prstGeom>
              <a:blipFill>
                <a:blip r:embed="rId2"/>
                <a:stretch>
                  <a:fillRect l="-2071" b="-1724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44550AC-758C-2A25-56EC-B675EAF11D76}"/>
              </a:ext>
            </a:extLst>
          </p:cNvPr>
          <p:cNvSpPr txBox="1"/>
          <p:nvPr/>
        </p:nvSpPr>
        <p:spPr>
          <a:xfrm>
            <a:off x="765208" y="2805809"/>
            <a:ext cx="5987284" cy="1200329"/>
          </a:xfrm>
          <a:prstGeom prst="rect">
            <a:avLst/>
          </a:prstGeom>
          <a:noFill/>
        </p:spPr>
        <p:txBody>
          <a:bodyPr wrap="square" rtlCol="0">
            <a:spAutoFit/>
          </a:bodyPr>
          <a:lstStyle/>
          <a:p>
            <a:r>
              <a:rPr lang="en-US" sz="2400" dirty="0"/>
              <a:t>Probability of flipping head:  </a:t>
            </a:r>
          </a:p>
          <a:p>
            <a:r>
              <a:rPr lang="en-US" sz="2400" dirty="0"/>
              <a:t>Desired outcome = flipping head (1 outcome)</a:t>
            </a:r>
          </a:p>
          <a:p>
            <a:r>
              <a:rPr lang="en-US" sz="2400" dirty="0"/>
              <a:t>Possible outcome = head and tail (2 outcome)</a:t>
            </a:r>
          </a:p>
        </p:txBody>
      </p:sp>
      <p:sp>
        <p:nvSpPr>
          <p:cNvPr id="13" name="Left Arrow 12">
            <a:extLst>
              <a:ext uri="{FF2B5EF4-FFF2-40B4-BE49-F238E27FC236}">
                <a16:creationId xmlns:a16="http://schemas.microsoft.com/office/drawing/2014/main" id="{16AE8439-F7FC-98CA-7EFE-487BBE7024A0}"/>
              </a:ext>
            </a:extLst>
          </p:cNvPr>
          <p:cNvSpPr/>
          <p:nvPr/>
        </p:nvSpPr>
        <p:spPr>
          <a:xfrm rot="10800000">
            <a:off x="6662057" y="3303325"/>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41C1F3-ECDB-5044-ABE3-47809F46E1E3}"/>
                  </a:ext>
                </a:extLst>
              </p:cNvPr>
              <p:cNvSpPr txBox="1"/>
              <p:nvPr/>
            </p:nvSpPr>
            <p:spPr>
              <a:xfrm>
                <a:off x="7877908" y="3078647"/>
                <a:ext cx="3473521" cy="700705"/>
              </a:xfrm>
              <a:prstGeom prst="rect">
                <a:avLst/>
              </a:prstGeom>
              <a:noFill/>
            </p:spPr>
            <p:txBody>
              <a:bodyPr wrap="square" rtlCol="0">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oMath>
                </a14:m>
                <a:r>
                  <a:rPr lang="en-US" sz="2400" dirty="0"/>
                  <a:t> = 0.5 = 50%</a:t>
                </a:r>
              </a:p>
            </p:txBody>
          </p:sp>
        </mc:Choice>
        <mc:Fallback xmlns="">
          <p:sp>
            <p:nvSpPr>
              <p:cNvPr id="14" name="TextBox 13">
                <a:extLst>
                  <a:ext uri="{FF2B5EF4-FFF2-40B4-BE49-F238E27FC236}">
                    <a16:creationId xmlns:a16="http://schemas.microsoft.com/office/drawing/2014/main" id="{ED41C1F3-ECDB-5044-ABE3-47809F46E1E3}"/>
                  </a:ext>
                </a:extLst>
              </p:cNvPr>
              <p:cNvSpPr txBox="1">
                <a:spLocks noRot="1" noChangeAspect="1" noMove="1" noResize="1" noEditPoints="1" noAdjustHandles="1" noChangeArrowheads="1" noChangeShapeType="1" noTextEdit="1"/>
              </p:cNvSpPr>
              <p:nvPr/>
            </p:nvSpPr>
            <p:spPr>
              <a:xfrm>
                <a:off x="7877908" y="3078647"/>
                <a:ext cx="3473521" cy="700705"/>
              </a:xfrm>
              <a:prstGeom prst="rect">
                <a:avLst/>
              </a:prstGeom>
              <a:blipFill>
                <a:blip r:embed="rId3"/>
                <a:stretch>
                  <a:fillRect l="-2920" r="-2190" b="-357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6CB12B2F-51E8-6C70-660A-6A9EDDFED97D}"/>
              </a:ext>
            </a:extLst>
          </p:cNvPr>
          <p:cNvSpPr txBox="1"/>
          <p:nvPr/>
        </p:nvSpPr>
        <p:spPr>
          <a:xfrm>
            <a:off x="716419" y="4955584"/>
            <a:ext cx="6329681" cy="461665"/>
          </a:xfrm>
          <a:prstGeom prst="rect">
            <a:avLst/>
          </a:prstGeom>
          <a:noFill/>
        </p:spPr>
        <p:txBody>
          <a:bodyPr wrap="none" rtlCol="0">
            <a:spAutoFit/>
          </a:bodyPr>
          <a:lstStyle/>
          <a:p>
            <a:r>
              <a:rPr lang="en-US" sz="2400" dirty="0"/>
              <a:t>Chance of drawing a queen from a deck of cards: </a:t>
            </a:r>
          </a:p>
        </p:txBody>
      </p:sp>
      <p:sp>
        <p:nvSpPr>
          <p:cNvPr id="16" name="Left Arrow 15">
            <a:extLst>
              <a:ext uri="{FF2B5EF4-FFF2-40B4-BE49-F238E27FC236}">
                <a16:creationId xmlns:a16="http://schemas.microsoft.com/office/drawing/2014/main" id="{0E6BB71D-46FE-8D8C-DD85-8B38639E5687}"/>
              </a:ext>
            </a:extLst>
          </p:cNvPr>
          <p:cNvSpPr/>
          <p:nvPr/>
        </p:nvSpPr>
        <p:spPr>
          <a:xfrm rot="10800000">
            <a:off x="6974309" y="5054852"/>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B2E85B-9342-B9F5-0137-A702FEFB8FD0}"/>
                  </a:ext>
                </a:extLst>
              </p:cNvPr>
              <p:cNvSpPr txBox="1"/>
              <p:nvPr/>
            </p:nvSpPr>
            <p:spPr>
              <a:xfrm>
                <a:off x="8190160" y="4844119"/>
                <a:ext cx="4028635" cy="702500"/>
              </a:xfrm>
              <a:prstGeom prst="rect">
                <a:avLst/>
              </a:prstGeom>
              <a:noFill/>
            </p:spPr>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4</m:t>
                        </m:r>
                      </m:num>
                      <m:den>
                        <m:r>
                          <a:rPr lang="en-US" sz="2800" b="0" i="1" smtClean="0">
                            <a:latin typeface="Cambria Math" panose="02040503050406030204" pitchFamily="18" charset="0"/>
                          </a:rPr>
                          <m:t>52</m:t>
                        </m:r>
                      </m:den>
                    </m:f>
                  </m:oMath>
                </a14:m>
                <a:r>
                  <a:rPr lang="en-US" sz="2800" dirty="0"/>
                  <a:t> </a:t>
                </a:r>
                <a:r>
                  <a:rPr lang="en-US" sz="2400" dirty="0"/>
                  <a:t>= 0.077 = 7.7%</a:t>
                </a:r>
              </a:p>
            </p:txBody>
          </p:sp>
        </mc:Choice>
        <mc:Fallback xmlns="">
          <p:sp>
            <p:nvSpPr>
              <p:cNvPr id="18" name="TextBox 17">
                <a:extLst>
                  <a:ext uri="{FF2B5EF4-FFF2-40B4-BE49-F238E27FC236}">
                    <a16:creationId xmlns:a16="http://schemas.microsoft.com/office/drawing/2014/main" id="{B0B2E85B-9342-B9F5-0137-A702FEFB8FD0}"/>
                  </a:ext>
                </a:extLst>
              </p:cNvPr>
              <p:cNvSpPr txBox="1">
                <a:spLocks noRot="1" noChangeAspect="1" noMove="1" noResize="1" noEditPoints="1" noAdjustHandles="1" noChangeArrowheads="1" noChangeShapeType="1" noTextEdit="1"/>
              </p:cNvSpPr>
              <p:nvPr/>
            </p:nvSpPr>
            <p:spPr>
              <a:xfrm>
                <a:off x="8190160" y="4844119"/>
                <a:ext cx="4028635" cy="702500"/>
              </a:xfrm>
              <a:prstGeom prst="rect">
                <a:avLst/>
              </a:prstGeom>
              <a:blipFill>
                <a:blip r:embed="rId4"/>
                <a:stretch>
                  <a:fillRect l="-2524" r="-1577" b="-357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76D58ED5-7D5E-54AF-AB51-50842FECEA5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4806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 building tasks</a:t>
            </a:r>
          </a:p>
        </p:txBody>
      </p:sp>
      <p:pic>
        <p:nvPicPr>
          <p:cNvPr id="6" name="Picture 5">
            <a:extLst>
              <a:ext uri="{FF2B5EF4-FFF2-40B4-BE49-F238E27FC236}">
                <a16:creationId xmlns:a16="http://schemas.microsoft.com/office/drawing/2014/main" id="{E89F95C9-4F2C-15AA-2311-FDF3D00966B0}"/>
              </a:ext>
            </a:extLst>
          </p:cNvPr>
          <p:cNvPicPr>
            <a:picLocks/>
          </p:cNvPicPr>
          <p:nvPr/>
        </p:nvPicPr>
        <p:blipFill>
          <a:blip r:embed="rId2"/>
          <a:stretch>
            <a:fillRect/>
          </a:stretch>
        </p:blipFill>
        <p:spPr>
          <a:xfrm>
            <a:off x="984000" y="1477787"/>
            <a:ext cx="10224000" cy="1764000"/>
          </a:xfrm>
          <a:prstGeom prst="rect">
            <a:avLst/>
          </a:prstGeom>
        </p:spPr>
      </p:pic>
      <p:sp>
        <p:nvSpPr>
          <p:cNvPr id="2" name="Footer Placeholder 1">
            <a:extLst>
              <a:ext uri="{FF2B5EF4-FFF2-40B4-BE49-F238E27FC236}">
                <a16:creationId xmlns:a16="http://schemas.microsoft.com/office/drawing/2014/main" id="{62E5B390-DB40-DD3A-F81D-2462F172357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6487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3" name="TextBox 2">
            <a:extLst>
              <a:ext uri="{FF2B5EF4-FFF2-40B4-BE49-F238E27FC236}">
                <a16:creationId xmlns:a16="http://schemas.microsoft.com/office/drawing/2014/main" id="{DA148D16-2E69-9109-0F39-0D72EEA1F1B3}"/>
              </a:ext>
            </a:extLst>
          </p:cNvPr>
          <p:cNvSpPr txBox="1"/>
          <p:nvPr/>
        </p:nvSpPr>
        <p:spPr>
          <a:xfrm>
            <a:off x="765208" y="1485538"/>
            <a:ext cx="10749130" cy="4154984"/>
          </a:xfrm>
          <a:prstGeom prst="rect">
            <a:avLst/>
          </a:prstGeom>
          <a:noFill/>
        </p:spPr>
        <p:txBody>
          <a:bodyPr wrap="square">
            <a:spAutoFit/>
          </a:bodyPr>
          <a:lstStyle/>
          <a:p>
            <a:r>
              <a:rPr lang="en-CA" sz="2400" b="0" i="0" u="none" strike="noStrike" dirty="0">
                <a:effectLst/>
              </a:rPr>
              <a:t>Question: What is the probability of rolling a number greater than 4 on a standard six-sided die? </a:t>
            </a:r>
          </a:p>
          <a:p>
            <a:endParaRPr lang="en-CA" sz="2400" dirty="0"/>
          </a:p>
          <a:p>
            <a:r>
              <a:rPr lang="en-CA" sz="2400" b="0" i="0" u="none" strike="noStrike" dirty="0">
                <a:effectLst/>
              </a:rPr>
              <a:t>Question: What is the chance of drawing an Ace from a standard deck of 52 playing cards? </a:t>
            </a:r>
            <a:endParaRPr lang="en-CA" sz="2400" dirty="0"/>
          </a:p>
          <a:p>
            <a:endParaRPr lang="en-CA" sz="2400" dirty="0"/>
          </a:p>
          <a:p>
            <a:r>
              <a:rPr lang="en-CA" sz="2400" b="0" i="0" u="none" strike="noStrike" dirty="0">
                <a:effectLst/>
              </a:rPr>
              <a:t>Question: If you flip two coins, what is the probability that both coins will land on tails? </a:t>
            </a:r>
            <a:endParaRPr lang="en-CA" sz="2400" dirty="0"/>
          </a:p>
          <a:p>
            <a:endParaRPr lang="en-CA" sz="2400" dirty="0"/>
          </a:p>
          <a:p>
            <a:r>
              <a:rPr lang="en-CA" sz="2400" b="0" i="0" u="none" strike="noStrike" dirty="0">
                <a:effectLst/>
              </a:rPr>
              <a:t>Question: What is the probability of drawing a red card from a standard deck of 52 playing cards? </a:t>
            </a:r>
            <a:endParaRPr lang="en-US" sz="2400" dirty="0">
              <a:solidFill>
                <a:srgbClr val="FF0000"/>
              </a:solidFill>
            </a:endParaRPr>
          </a:p>
        </p:txBody>
      </p:sp>
      <p:sp>
        <p:nvSpPr>
          <p:cNvPr id="15" name="TextBox 14">
            <a:extLst>
              <a:ext uri="{FF2B5EF4-FFF2-40B4-BE49-F238E27FC236}">
                <a16:creationId xmlns:a16="http://schemas.microsoft.com/office/drawing/2014/main" id="{4B67C22F-D342-A6F3-3C40-CB3F6274B2F4}"/>
              </a:ext>
            </a:extLst>
          </p:cNvPr>
          <p:cNvSpPr txBox="1"/>
          <p:nvPr/>
        </p:nvSpPr>
        <p:spPr>
          <a:xfrm>
            <a:off x="2534697" y="1865199"/>
            <a:ext cx="2228222" cy="461665"/>
          </a:xfrm>
          <a:prstGeom prst="rect">
            <a:avLst/>
          </a:prstGeom>
          <a:noFill/>
        </p:spPr>
        <p:txBody>
          <a:bodyPr wrap="square">
            <a:spAutoFit/>
          </a:bodyPr>
          <a:lstStyle/>
          <a:p>
            <a:r>
              <a:rPr lang="en-CA" sz="2400" b="0" i="0" u="none" strike="noStrike" dirty="0">
                <a:solidFill>
                  <a:srgbClr val="FF0000"/>
                </a:solidFill>
                <a:effectLst/>
              </a:rPr>
              <a:t>Answer: 33.33%</a:t>
            </a:r>
            <a:endParaRPr lang="en-CA" sz="2400" dirty="0">
              <a:solidFill>
                <a:srgbClr val="FF0000"/>
              </a:solidFill>
            </a:endParaRPr>
          </a:p>
        </p:txBody>
      </p:sp>
      <p:sp>
        <p:nvSpPr>
          <p:cNvPr id="17" name="TextBox 16">
            <a:extLst>
              <a:ext uri="{FF2B5EF4-FFF2-40B4-BE49-F238E27FC236}">
                <a16:creationId xmlns:a16="http://schemas.microsoft.com/office/drawing/2014/main" id="{2D4F76DF-258E-CE22-3966-9EBEC6580F3D}"/>
              </a:ext>
            </a:extLst>
          </p:cNvPr>
          <p:cNvSpPr txBox="1"/>
          <p:nvPr/>
        </p:nvSpPr>
        <p:spPr>
          <a:xfrm>
            <a:off x="1690637" y="2962980"/>
            <a:ext cx="2127738" cy="461665"/>
          </a:xfrm>
          <a:prstGeom prst="rect">
            <a:avLst/>
          </a:prstGeom>
          <a:noFill/>
        </p:spPr>
        <p:txBody>
          <a:bodyPr wrap="square">
            <a:spAutoFit/>
          </a:bodyPr>
          <a:lstStyle/>
          <a:p>
            <a:r>
              <a:rPr lang="en-CA" sz="2400" b="0" i="0" u="none" strike="noStrike" dirty="0">
                <a:solidFill>
                  <a:srgbClr val="FF0000"/>
                </a:solidFill>
                <a:effectLst/>
              </a:rPr>
              <a:t>Answer: 7.69%</a:t>
            </a:r>
          </a:p>
        </p:txBody>
      </p:sp>
      <p:sp>
        <p:nvSpPr>
          <p:cNvPr id="19" name="TextBox 18">
            <a:extLst>
              <a:ext uri="{FF2B5EF4-FFF2-40B4-BE49-F238E27FC236}">
                <a16:creationId xmlns:a16="http://schemas.microsoft.com/office/drawing/2014/main" id="{22F7B5D7-762B-593B-30AB-A516A290A642}"/>
              </a:ext>
            </a:extLst>
          </p:cNvPr>
          <p:cNvSpPr txBox="1"/>
          <p:nvPr/>
        </p:nvSpPr>
        <p:spPr>
          <a:xfrm>
            <a:off x="1499717" y="4060761"/>
            <a:ext cx="1886578" cy="461665"/>
          </a:xfrm>
          <a:prstGeom prst="rect">
            <a:avLst/>
          </a:prstGeom>
          <a:noFill/>
        </p:spPr>
        <p:txBody>
          <a:bodyPr wrap="square">
            <a:spAutoFit/>
          </a:bodyPr>
          <a:lstStyle/>
          <a:p>
            <a:r>
              <a:rPr lang="en-CA" sz="2400" b="0" i="0" u="none" strike="noStrike" dirty="0">
                <a:solidFill>
                  <a:srgbClr val="FF0000"/>
                </a:solidFill>
                <a:effectLst/>
              </a:rPr>
              <a:t>Answer: 25%</a:t>
            </a:r>
          </a:p>
        </p:txBody>
      </p:sp>
      <p:sp>
        <p:nvSpPr>
          <p:cNvPr id="21" name="TextBox 20">
            <a:extLst>
              <a:ext uri="{FF2B5EF4-FFF2-40B4-BE49-F238E27FC236}">
                <a16:creationId xmlns:a16="http://schemas.microsoft.com/office/drawing/2014/main" id="{3060F256-C0EC-32CE-BE07-DD098CAD8D1C}"/>
              </a:ext>
            </a:extLst>
          </p:cNvPr>
          <p:cNvSpPr txBox="1"/>
          <p:nvPr/>
        </p:nvSpPr>
        <p:spPr>
          <a:xfrm>
            <a:off x="2615084" y="5141629"/>
            <a:ext cx="1886578" cy="461665"/>
          </a:xfrm>
          <a:prstGeom prst="rect">
            <a:avLst/>
          </a:prstGeom>
          <a:noFill/>
        </p:spPr>
        <p:txBody>
          <a:bodyPr wrap="square">
            <a:spAutoFit/>
          </a:bodyPr>
          <a:lstStyle/>
          <a:p>
            <a:r>
              <a:rPr lang="en-CA" sz="2400" b="0" i="0" u="none" strike="noStrike" dirty="0">
                <a:solidFill>
                  <a:srgbClr val="FF0000"/>
                </a:solidFill>
                <a:effectLst/>
              </a:rPr>
              <a:t>Answer: 50%</a:t>
            </a:r>
            <a:endParaRPr lang="en-US" sz="2400" dirty="0"/>
          </a:p>
        </p:txBody>
      </p:sp>
      <p:sp>
        <p:nvSpPr>
          <p:cNvPr id="2" name="Footer Placeholder 1">
            <a:extLst>
              <a:ext uri="{FF2B5EF4-FFF2-40B4-BE49-F238E27FC236}">
                <a16:creationId xmlns:a16="http://schemas.microsoft.com/office/drawing/2014/main" id="{1764822E-B045-995B-E61E-1CCBFBDFEAD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1249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3" name="TextBox 2">
            <a:extLst>
              <a:ext uri="{FF2B5EF4-FFF2-40B4-BE49-F238E27FC236}">
                <a16:creationId xmlns:a16="http://schemas.microsoft.com/office/drawing/2014/main" id="{16AF3FAE-C219-4F9C-4A5C-457D577946A1}"/>
              </a:ext>
            </a:extLst>
          </p:cNvPr>
          <p:cNvSpPr txBox="1"/>
          <p:nvPr/>
        </p:nvSpPr>
        <p:spPr>
          <a:xfrm>
            <a:off x="765208" y="1493666"/>
            <a:ext cx="5256162" cy="3139321"/>
          </a:xfrm>
          <a:prstGeom prst="rect">
            <a:avLst/>
          </a:prstGeom>
          <a:noFill/>
        </p:spPr>
        <p:txBody>
          <a:bodyPr wrap="square" rtlCol="0">
            <a:spAutoFit/>
          </a:bodyPr>
          <a:lstStyle/>
          <a:p>
            <a:r>
              <a:rPr lang="en-US" sz="2200" dirty="0"/>
              <a:t>Imagine we measure the sales revenue for a business for the past 12 months.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lowest revenue was $5,500</a:t>
            </a:r>
          </a:p>
          <a:p>
            <a:pPr marL="342900" indent="-342900">
              <a:buFont typeface="Arial" panose="020B0604020202020204" pitchFamily="34" charset="0"/>
              <a:buChar char="•"/>
            </a:pPr>
            <a:r>
              <a:rPr lang="en-US" sz="2200" dirty="0"/>
              <a:t>The highest revenue was $12,000</a:t>
            </a:r>
          </a:p>
          <a:p>
            <a:pPr marL="342900" indent="-342900">
              <a:buFont typeface="Arial" panose="020B0604020202020204" pitchFamily="34" charset="0"/>
              <a:buChar char="•"/>
            </a:pPr>
            <a:r>
              <a:rPr lang="en-US" sz="2200" dirty="0"/>
              <a:t>The 4</a:t>
            </a:r>
            <a:r>
              <a:rPr lang="en-US" sz="2200" baseline="30000" dirty="0"/>
              <a:t>th</a:t>
            </a:r>
            <a:r>
              <a:rPr lang="en-US" sz="2200" dirty="0"/>
              <a:t>, 5</a:t>
            </a:r>
            <a:r>
              <a:rPr lang="en-US" sz="2200" baseline="30000" dirty="0"/>
              <a:t>th</a:t>
            </a:r>
            <a:r>
              <a:rPr lang="en-US" sz="2200" dirty="0"/>
              <a:t>, and 6th months revenue were from $7,000 to $9,000; </a:t>
            </a:r>
          </a:p>
          <a:p>
            <a:pPr marL="342900" indent="-342900">
              <a:buFont typeface="Arial" panose="020B0604020202020204" pitchFamily="34" charset="0"/>
              <a:buChar char="•"/>
            </a:pPr>
            <a:r>
              <a:rPr lang="en-US" sz="2200" dirty="0"/>
              <a:t>The remaining months' revenue were between $9,000 and $11,000. </a:t>
            </a:r>
          </a:p>
        </p:txBody>
      </p:sp>
      <p:pic>
        <p:nvPicPr>
          <p:cNvPr id="6" name="Picture 5">
            <a:extLst>
              <a:ext uri="{FF2B5EF4-FFF2-40B4-BE49-F238E27FC236}">
                <a16:creationId xmlns:a16="http://schemas.microsoft.com/office/drawing/2014/main" id="{B0B72876-3FED-DBBB-61D2-FC49B6A7BF34}"/>
              </a:ext>
            </a:extLst>
          </p:cNvPr>
          <p:cNvPicPr>
            <a:picLocks noChangeAspect="1"/>
          </p:cNvPicPr>
          <p:nvPr/>
        </p:nvPicPr>
        <p:blipFill>
          <a:blip r:embed="rId2"/>
          <a:stretch>
            <a:fillRect/>
          </a:stretch>
        </p:blipFill>
        <p:spPr>
          <a:xfrm>
            <a:off x="6492174" y="1341160"/>
            <a:ext cx="5256162" cy="3438905"/>
          </a:xfrm>
          <a:prstGeom prst="rect">
            <a:avLst/>
          </a:prstGeom>
        </p:spPr>
      </p:pic>
      <p:sp>
        <p:nvSpPr>
          <p:cNvPr id="9" name="TextBox 8">
            <a:extLst>
              <a:ext uri="{FF2B5EF4-FFF2-40B4-BE49-F238E27FC236}">
                <a16:creationId xmlns:a16="http://schemas.microsoft.com/office/drawing/2014/main" id="{B9C7174F-F986-7B52-394A-B7B998E1EF58}"/>
              </a:ext>
            </a:extLst>
          </p:cNvPr>
          <p:cNvSpPr txBox="1"/>
          <p:nvPr/>
        </p:nvSpPr>
        <p:spPr>
          <a:xfrm>
            <a:off x="765208" y="5249121"/>
            <a:ext cx="10983128"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plotted histogram shows you how the probabilities of measurements are distributed.</a:t>
            </a:r>
          </a:p>
        </p:txBody>
      </p:sp>
      <p:sp>
        <p:nvSpPr>
          <p:cNvPr id="2" name="Footer Placeholder 1">
            <a:extLst>
              <a:ext uri="{FF2B5EF4-FFF2-40B4-BE49-F238E27FC236}">
                <a16:creationId xmlns:a16="http://schemas.microsoft.com/office/drawing/2014/main" id="{FD90ABCD-46F7-3C05-01E4-32F39E152FF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6071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9" name="TextBox 8">
            <a:extLst>
              <a:ext uri="{FF2B5EF4-FFF2-40B4-BE49-F238E27FC236}">
                <a16:creationId xmlns:a16="http://schemas.microsoft.com/office/drawing/2014/main" id="{E604EFD4-DC0E-1255-AEA1-E8D9EAC09647}"/>
              </a:ext>
            </a:extLst>
          </p:cNvPr>
          <p:cNvSpPr txBox="1"/>
          <p:nvPr/>
        </p:nvSpPr>
        <p:spPr>
          <a:xfrm>
            <a:off x="1187777" y="4185501"/>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652BC836-1D98-295A-26BE-5ECB57B5FAC7}"/>
              </a:ext>
            </a:extLst>
          </p:cNvPr>
          <p:cNvSpPr txBox="1"/>
          <p:nvPr/>
        </p:nvSpPr>
        <p:spPr>
          <a:xfrm>
            <a:off x="615099" y="2533185"/>
            <a:ext cx="5342641" cy="1785104"/>
          </a:xfrm>
          <a:prstGeom prst="rect">
            <a:avLst/>
          </a:prstGeom>
          <a:noFill/>
        </p:spPr>
        <p:txBody>
          <a:bodyPr wrap="square">
            <a:spAutoFit/>
          </a:bodyPr>
          <a:lstStyle/>
          <a:p>
            <a:pPr marL="342900" indent="-342900">
              <a:buFont typeface="Arial" panose="020B0604020202020204" pitchFamily="34" charset="0"/>
              <a:buChar char="•"/>
            </a:pPr>
            <a:r>
              <a:rPr lang="en-US" sz="2200" dirty="0"/>
              <a:t>For instance, there is a high probability that a month's revenue falls somewhere between $9,000 and $11,000, and a low probability ranges lower than $5,500 or greater than $12,000. </a:t>
            </a:r>
          </a:p>
        </p:txBody>
      </p:sp>
      <p:pic>
        <p:nvPicPr>
          <p:cNvPr id="14" name="Picture 13">
            <a:extLst>
              <a:ext uri="{FF2B5EF4-FFF2-40B4-BE49-F238E27FC236}">
                <a16:creationId xmlns:a16="http://schemas.microsoft.com/office/drawing/2014/main" id="{4F4067B6-EEC6-7D66-2B9A-01E0C6121C9A}"/>
              </a:ext>
            </a:extLst>
          </p:cNvPr>
          <p:cNvPicPr>
            <a:picLocks noChangeAspect="1"/>
          </p:cNvPicPr>
          <p:nvPr/>
        </p:nvPicPr>
        <p:blipFill>
          <a:blip r:embed="rId2"/>
          <a:stretch>
            <a:fillRect/>
          </a:stretch>
        </p:blipFill>
        <p:spPr>
          <a:xfrm>
            <a:off x="6530418" y="1706285"/>
            <a:ext cx="5256162" cy="3438905"/>
          </a:xfrm>
          <a:prstGeom prst="rect">
            <a:avLst/>
          </a:prstGeom>
        </p:spPr>
      </p:pic>
      <p:sp>
        <p:nvSpPr>
          <p:cNvPr id="2" name="Footer Placeholder 1">
            <a:extLst>
              <a:ext uri="{FF2B5EF4-FFF2-40B4-BE49-F238E27FC236}">
                <a16:creationId xmlns:a16="http://schemas.microsoft.com/office/drawing/2014/main" id="{350715E8-5AB7-D778-CAD4-88FE382D35A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18160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pic>
        <p:nvPicPr>
          <p:cNvPr id="6" name="Picture 5" descr="A screenshot of a graph&#10;&#10;Description automatically generated">
            <a:extLst>
              <a:ext uri="{FF2B5EF4-FFF2-40B4-BE49-F238E27FC236}">
                <a16:creationId xmlns:a16="http://schemas.microsoft.com/office/drawing/2014/main" id="{CEAB7828-90A2-92BD-EB44-70B09071A3E2}"/>
              </a:ext>
            </a:extLst>
          </p:cNvPr>
          <p:cNvPicPr>
            <a:picLocks noChangeAspect="1"/>
          </p:cNvPicPr>
          <p:nvPr/>
        </p:nvPicPr>
        <p:blipFill rotWithShape="1">
          <a:blip r:embed="rId2"/>
          <a:srcRect t="1301"/>
          <a:stretch/>
        </p:blipFill>
        <p:spPr>
          <a:xfrm>
            <a:off x="5362405" y="1777549"/>
            <a:ext cx="6628490" cy="3302901"/>
          </a:xfrm>
          <a:prstGeom prst="rect">
            <a:avLst/>
          </a:prstGeom>
        </p:spPr>
      </p:pic>
      <p:sp>
        <p:nvSpPr>
          <p:cNvPr id="9" name="TextBox 8">
            <a:extLst>
              <a:ext uri="{FF2B5EF4-FFF2-40B4-BE49-F238E27FC236}">
                <a16:creationId xmlns:a16="http://schemas.microsoft.com/office/drawing/2014/main" id="{21821C4E-231D-D5CD-998D-60C4B63F7053}"/>
              </a:ext>
            </a:extLst>
          </p:cNvPr>
          <p:cNvSpPr txBox="1"/>
          <p:nvPr/>
        </p:nvSpPr>
        <p:spPr>
          <a:xfrm>
            <a:off x="659878" y="1507294"/>
            <a:ext cx="4477730" cy="4154984"/>
          </a:xfrm>
          <a:prstGeom prst="rect">
            <a:avLst/>
          </a:prstGeom>
          <a:noFill/>
        </p:spPr>
        <p:txBody>
          <a:bodyPr wrap="square" rtlCol="0">
            <a:spAutoFit/>
          </a:bodyPr>
          <a:lstStyle/>
          <a:p>
            <a:r>
              <a:rPr lang="en-US" sz="2200" dirty="0"/>
              <a:t>Example: </a:t>
            </a:r>
          </a:p>
          <a:p>
            <a:endParaRPr lang="en-US" sz="2200" dirty="0"/>
          </a:p>
          <a:p>
            <a:r>
              <a:rPr lang="en-US" sz="2200" dirty="0"/>
              <a:t>The probability of picking a rotten apple from a fruit shop.</a:t>
            </a:r>
          </a:p>
          <a:p>
            <a:endParaRPr lang="en-US" sz="2200" dirty="0"/>
          </a:p>
          <a:p>
            <a:r>
              <a:rPr lang="en-US" sz="2200" dirty="0"/>
              <a:t>Remember that probability lies between 0 and 1. </a:t>
            </a:r>
          </a:p>
          <a:p>
            <a:endParaRPr lang="en-US" sz="2200" dirty="0"/>
          </a:p>
          <a:p>
            <a:r>
              <a:rPr lang="en-US" sz="2200" dirty="0"/>
              <a:t>If we plot the probability for each day of the week (let’s call it X), then we will have the probability distribution for each value of X. </a:t>
            </a:r>
          </a:p>
        </p:txBody>
      </p:sp>
      <p:sp>
        <p:nvSpPr>
          <p:cNvPr id="2" name="Footer Placeholder 1">
            <a:extLst>
              <a:ext uri="{FF2B5EF4-FFF2-40B4-BE49-F238E27FC236}">
                <a16:creationId xmlns:a16="http://schemas.microsoft.com/office/drawing/2014/main" id="{4B7F3499-1710-0306-D8C8-28A7859DE1D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4653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a:t>
            </a:r>
          </a:p>
        </p:txBody>
      </p:sp>
      <p:sp>
        <p:nvSpPr>
          <p:cNvPr id="10" name="TextBox 9">
            <a:extLst>
              <a:ext uri="{FF2B5EF4-FFF2-40B4-BE49-F238E27FC236}">
                <a16:creationId xmlns:a16="http://schemas.microsoft.com/office/drawing/2014/main" id="{2D391154-0713-C145-E161-EB7C56F0EB14}"/>
              </a:ext>
            </a:extLst>
          </p:cNvPr>
          <p:cNvSpPr txBox="1"/>
          <p:nvPr/>
        </p:nvSpPr>
        <p:spPr>
          <a:xfrm>
            <a:off x="765208" y="1302594"/>
            <a:ext cx="11074858" cy="3139321"/>
          </a:xfrm>
          <a:prstGeom prst="rect">
            <a:avLst/>
          </a:prstGeom>
          <a:noFill/>
        </p:spPr>
        <p:txBody>
          <a:bodyPr wrap="square">
            <a:spAutoFit/>
          </a:bodyPr>
          <a:lstStyle/>
          <a:p>
            <a:r>
              <a:rPr lang="en-CA" b="1" i="0" u="none" strike="noStrike" dirty="0">
                <a:solidFill>
                  <a:srgbClr val="0070C0"/>
                </a:solidFill>
                <a:effectLst/>
              </a:rPr>
              <a:t>Descriptive Statistics</a:t>
            </a:r>
            <a:r>
              <a:rPr lang="en-CA" b="1" i="0" u="none" strike="noStrike" dirty="0">
                <a:effectLst/>
              </a:rPr>
              <a:t> </a:t>
            </a:r>
            <a:r>
              <a:rPr lang="en-CA" b="0" i="0" u="none" strike="noStrike" dirty="0">
                <a:effectLst/>
              </a:rPr>
              <a:t>are used to describe the basic features of the data in a study. They provide simple summaries of the data. </a:t>
            </a:r>
            <a:endParaRPr lang="en-CA" b="1" dirty="0"/>
          </a:p>
          <a:p>
            <a:pPr marL="457200" indent="-457200">
              <a:buAutoNum type="arabicPeriod"/>
            </a:pPr>
            <a:endParaRPr lang="en-CA" b="1" dirty="0"/>
          </a:p>
          <a:p>
            <a:pPr marL="457200" indent="-457200">
              <a:buAutoNum type="arabicPeriod"/>
            </a:pPr>
            <a:r>
              <a:rPr lang="en-CA" b="1" dirty="0"/>
              <a:t>Organizing Data </a:t>
            </a:r>
          </a:p>
          <a:p>
            <a:pPr marL="1062900" lvl="1" indent="-342900">
              <a:buFont typeface="Wingdings" pitchFamily="2" charset="2"/>
              <a:buChar char="ü"/>
            </a:pPr>
            <a:r>
              <a:rPr lang="en-CA" dirty="0"/>
              <a:t>Tables </a:t>
            </a:r>
          </a:p>
          <a:p>
            <a:pPr marL="1062900" lvl="1" indent="-342900">
              <a:buFont typeface="Wingdings" pitchFamily="2" charset="2"/>
              <a:buChar char="ü"/>
            </a:pPr>
            <a:r>
              <a:rPr lang="en-CA" dirty="0"/>
              <a:t>Graphs (Bar Charts, Histograms, Line Graphs, Pie Charts, Scatter Plots, Box Plots)</a:t>
            </a:r>
          </a:p>
          <a:p>
            <a:r>
              <a:rPr lang="en-CA" b="1" dirty="0"/>
              <a:t>2.    Summarizing Data</a:t>
            </a:r>
          </a:p>
          <a:p>
            <a:pPr marL="1062900" indent="-342900">
              <a:buFont typeface="Wingdings" pitchFamily="2" charset="2"/>
              <a:buChar char="ü"/>
            </a:pPr>
            <a:r>
              <a:rPr lang="en-CA" dirty="0"/>
              <a:t>Measures of Central Tendency (Mean, Median, mode)</a:t>
            </a:r>
          </a:p>
          <a:p>
            <a:pPr marL="1062900" indent="-342900">
              <a:buFont typeface="Wingdings" pitchFamily="2" charset="2"/>
              <a:buChar char="ü"/>
            </a:pPr>
            <a:r>
              <a:rPr lang="en-CA" dirty="0"/>
              <a:t>Measures of Variation (Range, Interquartile Range, Variance, Standard Deviation)</a:t>
            </a:r>
          </a:p>
          <a:p>
            <a:pPr marL="1062900" indent="-342900">
              <a:buFont typeface="Wingdings" pitchFamily="2" charset="2"/>
              <a:buChar char="ü"/>
            </a:pPr>
            <a:r>
              <a:rPr lang="en-CA" dirty="0"/>
              <a:t>Measures of Shape (Skewness, Kurtosis)</a:t>
            </a:r>
          </a:p>
          <a:p>
            <a:pPr marL="1062900" indent="-342900">
              <a:buFont typeface="Wingdings" pitchFamily="2" charset="2"/>
              <a:buChar char="ü"/>
            </a:pPr>
            <a:r>
              <a:rPr lang="en-CA" dirty="0"/>
              <a:t>Measures of Association (Covariance, Correlation)</a:t>
            </a:r>
          </a:p>
        </p:txBody>
      </p:sp>
      <p:sp>
        <p:nvSpPr>
          <p:cNvPr id="12" name="TextBox 11">
            <a:extLst>
              <a:ext uri="{FF2B5EF4-FFF2-40B4-BE49-F238E27FC236}">
                <a16:creationId xmlns:a16="http://schemas.microsoft.com/office/drawing/2014/main" id="{45BE2902-91D9-6FAE-FE6F-E3CF48D84F75}"/>
              </a:ext>
            </a:extLst>
          </p:cNvPr>
          <p:cNvSpPr txBox="1"/>
          <p:nvPr/>
        </p:nvSpPr>
        <p:spPr>
          <a:xfrm>
            <a:off x="765208" y="4880516"/>
            <a:ext cx="10857321" cy="1200329"/>
          </a:xfrm>
          <a:prstGeom prst="rect">
            <a:avLst/>
          </a:prstGeom>
          <a:noFill/>
        </p:spPr>
        <p:txBody>
          <a:bodyPr wrap="square">
            <a:spAutoFit/>
          </a:bodyPr>
          <a:lstStyle/>
          <a:p>
            <a:r>
              <a:rPr lang="en-CA" b="1" i="0" u="none" strike="noStrike" dirty="0">
                <a:solidFill>
                  <a:srgbClr val="0070C0"/>
                </a:solidFill>
                <a:effectLst/>
              </a:rPr>
              <a:t>Inferential Statistics</a:t>
            </a:r>
            <a:r>
              <a:rPr lang="en-CA" b="1" i="0" u="none" strike="noStrike" dirty="0">
                <a:effectLst/>
              </a:rPr>
              <a:t> </a:t>
            </a:r>
            <a:r>
              <a:rPr lang="en-CA" b="0" i="0" u="none" strike="noStrike" dirty="0">
                <a:effectLst/>
              </a:rPr>
              <a:t>are used to draw conclusions or make inferences about a larger population based on data collected from a sample. This branch of statistics helps us to understand and interpret data and make predictions or decisions. It goes beyond merely describing the data (what we do in descriptive statistics) to making inferences about the population parameters based on sample statistics.</a:t>
            </a:r>
            <a:endParaRPr lang="en-US" dirty="0"/>
          </a:p>
        </p:txBody>
      </p:sp>
      <p:sp>
        <p:nvSpPr>
          <p:cNvPr id="2" name="Footer Placeholder 1">
            <a:extLst>
              <a:ext uri="{FF2B5EF4-FFF2-40B4-BE49-F238E27FC236}">
                <a16:creationId xmlns:a16="http://schemas.microsoft.com/office/drawing/2014/main" id="{E27A03A2-33D3-AA4C-56BF-CE3A5D7740C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863745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9" y="1409525"/>
            <a:ext cx="5663872" cy="4947188"/>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CA" sz="2400" b="1" i="0" u="none" strike="noStrike" dirty="0">
                <a:solidFill>
                  <a:srgbClr val="0070C0"/>
                </a:solidFill>
                <a:effectLst/>
              </a:rPr>
              <a:t>P-value</a:t>
            </a:r>
            <a:r>
              <a:rPr lang="en-CA" sz="2400" b="0" i="0" u="none" strike="noStrike" dirty="0">
                <a:effectLst/>
              </a:rPr>
              <a:t> stands for “probability value”.</a:t>
            </a:r>
          </a:p>
          <a:p>
            <a:pPr marL="342900" indent="-342900">
              <a:lnSpc>
                <a:spcPct val="110000"/>
              </a:lnSpc>
              <a:buFont typeface="Arial" panose="020B0604020202020204" pitchFamily="34" charset="0"/>
              <a:buChar char="•"/>
            </a:pPr>
            <a:endParaRPr lang="en-CA" sz="2400" dirty="0"/>
          </a:p>
          <a:p>
            <a:pPr marL="342900" indent="-342900">
              <a:lnSpc>
                <a:spcPct val="110000"/>
              </a:lnSpc>
              <a:buFont typeface="Arial" panose="020B0604020202020204" pitchFamily="34" charset="0"/>
              <a:buChar char="•"/>
            </a:pPr>
            <a:r>
              <a:rPr lang="en-CA" sz="2400" b="0" i="0" u="none" strike="noStrike" dirty="0">
                <a:effectLst/>
              </a:rPr>
              <a:t>It is like a tool that tells you how surprised you should be by the results of your experiment or study. It answers the question, “If I assume there's no special effect or difference, how likely am I to see a result like this just by chance?”</a:t>
            </a:r>
          </a:p>
          <a:p>
            <a:pPr marL="342900" indent="-342900">
              <a:lnSpc>
                <a:spcPct val="110000"/>
              </a:lnSpc>
              <a:buFont typeface="Arial" panose="020B0604020202020204" pitchFamily="34" charset="0"/>
              <a:buChar char="•"/>
            </a:pPr>
            <a:endParaRPr lang="en-CA" altLang="en-US" sz="2400" dirty="0"/>
          </a:p>
          <a:p>
            <a:pPr marL="342900" indent="-342900">
              <a:lnSpc>
                <a:spcPct val="110000"/>
              </a:lnSpc>
              <a:buFont typeface="Arial" panose="020B0604020202020204" pitchFamily="34" charset="0"/>
              <a:buChar char="•"/>
            </a:pPr>
            <a:r>
              <a:rPr lang="en-US" altLang="en-US" sz="2400" dirty="0"/>
              <a:t>To be more precise, it indicates how likely it is that a result occurred by chance alone.</a:t>
            </a:r>
          </a:p>
        </p:txBody>
      </p:sp>
      <p:pic>
        <p:nvPicPr>
          <p:cNvPr id="2050" name="Picture 2" descr="p-value">
            <a:extLst>
              <a:ext uri="{FF2B5EF4-FFF2-40B4-BE49-F238E27FC236}">
                <a16:creationId xmlns:a16="http://schemas.microsoft.com/office/drawing/2014/main" id="{0FE50973-0A48-7DFE-7207-BA10CA329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873" y="1815813"/>
            <a:ext cx="5077474" cy="322637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8ECD973D-996E-3B68-83DB-0772E71C5FE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724529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55781" y="1281089"/>
            <a:ext cx="10942884" cy="4869025"/>
          </a:xfrm>
          <a:prstGeom prst="rect">
            <a:avLst/>
          </a:prstGeom>
          <a:noFill/>
        </p:spPr>
        <p:txBody>
          <a:bodyPr wrap="square">
            <a:spAutoFit/>
          </a:bodyPr>
          <a:lstStyle/>
          <a:p>
            <a:pPr>
              <a:lnSpc>
                <a:spcPct val="120000"/>
              </a:lnSpc>
            </a:pPr>
            <a:r>
              <a:rPr lang="en-US" altLang="en-US" sz="2000" b="1" dirty="0"/>
              <a:t>Example: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Context:</a:t>
            </a:r>
            <a:r>
              <a:rPr lang="en-CA" sz="2000" b="0" i="0" u="none" strike="noStrike" dirty="0">
                <a:effectLst/>
              </a:rPr>
              <a:t> A teacher believes that the average math test score for their class should be around 75 out of 100 (75%). This belief is based on past experience, the difficulty of the test, and the overall performance of students in previous years.</a:t>
            </a:r>
          </a:p>
          <a:p>
            <a:pPr>
              <a:lnSpc>
                <a:spcPct val="120000"/>
              </a:lnSpc>
            </a:pPr>
            <a:endParaRPr lang="en-CA" altLang="en-US" sz="2000" dirty="0"/>
          </a:p>
          <a:p>
            <a:pPr marL="342900" indent="-342900">
              <a:lnSpc>
                <a:spcPct val="120000"/>
              </a:lnSpc>
              <a:buFont typeface="Arial" panose="020B0604020202020204" pitchFamily="34" charset="0"/>
              <a:buChar char="•"/>
            </a:pPr>
            <a:r>
              <a:rPr lang="en-CA" sz="2000" b="1" i="0" u="none" strike="noStrike" dirty="0">
                <a:effectLst/>
              </a:rPr>
              <a:t>Situation:</a:t>
            </a:r>
            <a:r>
              <a:rPr lang="en-CA" sz="2000" b="0" i="0" u="none" strike="noStrike" dirty="0">
                <a:effectLst/>
              </a:rPr>
              <a:t> The class takes a new math test, and to the teacher's surprise, the average score is 85%, significantly higher than the expected 75%.</a:t>
            </a:r>
          </a:p>
          <a:p>
            <a:pPr marL="342900" indent="-342900">
              <a:lnSpc>
                <a:spcPct val="120000"/>
              </a:lnSpc>
              <a:buFont typeface="Arial" panose="020B0604020202020204" pitchFamily="34" charset="0"/>
              <a:buChar char="•"/>
            </a:pPr>
            <a:endParaRPr lang="en-CA" altLang="en-US" sz="2000" dirty="0"/>
          </a:p>
          <a:p>
            <a:pPr marL="342900" indent="-342900">
              <a:lnSpc>
                <a:spcPct val="120000"/>
              </a:lnSpc>
              <a:buFont typeface="Arial" panose="020B0604020202020204" pitchFamily="34" charset="0"/>
              <a:buChar char="•"/>
            </a:pPr>
            <a:r>
              <a:rPr lang="en-CA" altLang="en-US" sz="2000" b="1" dirty="0"/>
              <a:t>Understanding P-value:</a:t>
            </a:r>
            <a:r>
              <a:rPr lang="en-CA" altLang="en-US" sz="2000" dirty="0"/>
              <a:t> </a:t>
            </a:r>
            <a:r>
              <a:rPr lang="en-CA" sz="2000" b="0" i="0" u="none" strike="noStrike" dirty="0">
                <a:effectLst/>
              </a:rPr>
              <a:t>The assumption is that a 75% test score represents the class's true average capability in math. </a:t>
            </a:r>
            <a:r>
              <a:rPr lang="en-CA" sz="2000" b="0" i="0" u="none" strike="noStrike" dirty="0">
                <a:solidFill>
                  <a:srgbClr val="FF0000"/>
                </a:solidFill>
                <a:effectLst/>
              </a:rPr>
              <a:t>If the P-value is low (commonly, a threshold of </a:t>
            </a:r>
            <a:r>
              <a:rPr lang="en-CA" sz="2000" b="1" i="0" u="none" strike="noStrike" dirty="0">
                <a:solidFill>
                  <a:srgbClr val="FF0000"/>
                </a:solidFill>
                <a:effectLst/>
              </a:rPr>
              <a:t>0.05</a:t>
            </a:r>
            <a:r>
              <a:rPr lang="en-CA" sz="2000" b="0" i="0" u="none" strike="noStrike" dirty="0">
                <a:solidFill>
                  <a:srgbClr val="FF0000"/>
                </a:solidFill>
                <a:effectLst/>
              </a:rPr>
              <a:t> or </a:t>
            </a:r>
            <a:r>
              <a:rPr lang="en-CA" sz="2000" b="1" i="0" u="none" strike="noStrike" dirty="0">
                <a:solidFill>
                  <a:srgbClr val="FF0000"/>
                </a:solidFill>
                <a:effectLst/>
              </a:rPr>
              <a:t>5%</a:t>
            </a:r>
            <a:r>
              <a:rPr lang="en-CA" sz="2000" b="0" i="0" u="none" strike="noStrike" dirty="0">
                <a:solidFill>
                  <a:srgbClr val="FF0000"/>
                </a:solidFill>
                <a:effectLst/>
              </a:rPr>
              <a:t> is used), it indicates that the observed outcome (here, an 85% average score) is very unlikely to have occurred by random chance alone if the assumption were true.</a:t>
            </a:r>
            <a:endParaRPr lang="en-US" altLang="en-US" sz="2000" dirty="0">
              <a:solidFill>
                <a:srgbClr val="FF0000"/>
              </a:solidFill>
            </a:endParaRPr>
          </a:p>
        </p:txBody>
      </p:sp>
      <p:sp>
        <p:nvSpPr>
          <p:cNvPr id="2" name="Footer Placeholder 1">
            <a:extLst>
              <a:ext uri="{FF2B5EF4-FFF2-40B4-BE49-F238E27FC236}">
                <a16:creationId xmlns:a16="http://schemas.microsoft.com/office/drawing/2014/main" id="{A3AC4EBB-D27B-8694-397C-91E73136634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03590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886322" cy="4588307"/>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0" i="0" u="none" strike="noStrike" dirty="0">
                <a:effectLst/>
              </a:rPr>
              <a:t>The previous sentence means that if the average math ability of the class is genuinely represented by a 75% test score (the assumption), then obtaining an actual average test score of 85% is so rare or unexpected (as indicated by the low P-value) that it suggests the assumption </a:t>
            </a:r>
            <a:r>
              <a:rPr lang="en-CA" sz="2000" b="1" i="0" u="none" strike="noStrike" dirty="0">
                <a:effectLst/>
              </a:rPr>
              <a:t>might be incorrect</a:t>
            </a:r>
            <a:r>
              <a:rPr lang="en-CA" sz="2000" b="0" i="0" u="none" strike="noStrike" dirty="0">
                <a:effectLst/>
              </a:rPr>
              <a:t>. In other words, the class's actual math ability might be higher than what the teacher initially thought because such a high score is unlikely to occur just by chance.</a:t>
            </a:r>
          </a:p>
          <a:p>
            <a:pPr marL="342900" indent="-342900">
              <a:lnSpc>
                <a:spcPct val="120000"/>
              </a:lnSpc>
              <a:buFont typeface="Arial" panose="020B0604020202020204" pitchFamily="34" charset="0"/>
              <a:buChar char="•"/>
            </a:pPr>
            <a:endParaRPr lang="en-CA" altLang="en-US" sz="2000" dirty="0"/>
          </a:p>
          <a:p>
            <a:pPr marL="285750" indent="-285750" algn="l">
              <a:buFont typeface="Arial" panose="020B0604020202020204" pitchFamily="34" charset="0"/>
              <a:buChar char="•"/>
            </a:pPr>
            <a:r>
              <a:rPr lang="en-CA" altLang="en-US" sz="2000" b="1" dirty="0"/>
              <a:t>Calculating P-value:</a:t>
            </a:r>
            <a:r>
              <a:rPr lang="en-CA" altLang="en-US" sz="2000" dirty="0"/>
              <a:t> </a:t>
            </a:r>
            <a:r>
              <a:rPr lang="en-CA" sz="2000" b="0" i="0" u="none" strike="noStrike" dirty="0">
                <a:effectLst/>
              </a:rPr>
              <a:t>To find the p-value, the teacher would use statistical methods to calculate the probability of observing an average score of 85% or more, assuming that the class's true average is indeed 75%. This involves considering factors like the </a:t>
            </a:r>
            <a:r>
              <a:rPr lang="en-CA" sz="2000" b="1" i="0" u="none" strike="noStrike" dirty="0">
                <a:effectLst/>
              </a:rPr>
              <a:t>number of students</a:t>
            </a:r>
            <a:r>
              <a:rPr lang="en-CA" sz="2000" b="0" i="0" u="none" strike="noStrike" dirty="0">
                <a:effectLst/>
              </a:rPr>
              <a:t>, </a:t>
            </a:r>
            <a:r>
              <a:rPr lang="en-CA" sz="2000" b="1" i="0" u="none" strike="noStrike" dirty="0">
                <a:effectLst/>
              </a:rPr>
              <a:t>the variation in their scores</a:t>
            </a:r>
            <a:r>
              <a:rPr lang="en-CA" sz="2000" b="0" i="0" u="none" strike="noStrike" dirty="0">
                <a:effectLst/>
              </a:rPr>
              <a:t>, and the </a:t>
            </a:r>
            <a:r>
              <a:rPr lang="en-CA" sz="2000" b="1" i="0" u="none" strike="noStrike" dirty="0">
                <a:effectLst/>
              </a:rPr>
              <a:t>distribution of test scores under normal circumstances</a:t>
            </a:r>
            <a:r>
              <a:rPr lang="en-CA" sz="2000" b="0" i="0" u="none" strike="noStrike" dirty="0">
                <a:effectLst/>
              </a:rPr>
              <a:t>.</a:t>
            </a:r>
          </a:p>
          <a:p>
            <a:pPr marL="342900" indent="-342900">
              <a:lnSpc>
                <a:spcPct val="120000"/>
              </a:lnSpc>
              <a:buFont typeface="Arial" panose="020B0604020202020204" pitchFamily="34" charset="0"/>
              <a:buChar char="•"/>
            </a:pPr>
            <a:endParaRPr lang="en-US" altLang="en-US" sz="2000" dirty="0"/>
          </a:p>
        </p:txBody>
      </p:sp>
      <p:sp>
        <p:nvSpPr>
          <p:cNvPr id="2" name="Footer Placeholder 1">
            <a:extLst>
              <a:ext uri="{FF2B5EF4-FFF2-40B4-BE49-F238E27FC236}">
                <a16:creationId xmlns:a16="http://schemas.microsoft.com/office/drawing/2014/main" id="{4F7BACCC-C9AA-61DC-A40E-CC87124150A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061625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631798" cy="4438138"/>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Conclusion: </a:t>
            </a:r>
          </a:p>
          <a:p>
            <a:pPr>
              <a:lnSpc>
                <a:spcPct val="120000"/>
              </a:lnSpc>
            </a:pPr>
            <a:endParaRPr lang="en-CA" sz="2000" b="1" i="0" u="none" strike="noStrike" dirty="0">
              <a:effectLst/>
            </a:endParaRPr>
          </a:p>
          <a:p>
            <a:pPr marL="342900" indent="-342900" algn="l">
              <a:buFont typeface="Arial" panose="020B0604020202020204" pitchFamily="34" charset="0"/>
              <a:buChar char="•"/>
            </a:pPr>
            <a:r>
              <a:rPr lang="en-CA" sz="2000" b="0" i="0" u="none" strike="noStrike" dirty="0">
                <a:effectLst/>
              </a:rPr>
              <a:t>If the p-value is low (</a:t>
            </a:r>
            <a:r>
              <a:rPr lang="en-CA" sz="2000" b="0" i="1" u="none" strike="noStrike" dirty="0">
                <a:effectLst/>
              </a:rPr>
              <a:t>P-value &lt; 0.05</a:t>
            </a:r>
            <a:r>
              <a:rPr lang="en-CA" sz="2000" b="0" i="0" u="none" strike="noStrike" dirty="0">
                <a:effectLst/>
              </a:rPr>
              <a:t>), the teacher might conclude that the class's math skills are likely better than initially thought. The high average score is not just a 'lucky fluke' but potentially indicative of higher-than-expected math ability in the class.</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On the other hand, if the p-value is high (</a:t>
            </a:r>
            <a:r>
              <a:rPr lang="en-CA" sz="2000" b="0" i="1" u="none" strike="noStrike" dirty="0">
                <a:effectLst/>
              </a:rPr>
              <a:t>P-value &gt; 0.05</a:t>
            </a:r>
            <a:r>
              <a:rPr lang="en-CA" sz="2000" b="0" i="0" u="none" strike="noStrike" dirty="0">
                <a:effectLst/>
              </a:rPr>
              <a:t>), the 85% average could reasonably occur due to random variation, even if the true average ability is 75%. Therefore, the teacher might not consider the high score as evidence of the class being exceptionally good in math.</a:t>
            </a:r>
          </a:p>
          <a:p>
            <a:pPr marL="342900" indent="-342900">
              <a:lnSpc>
                <a:spcPct val="120000"/>
              </a:lnSpc>
              <a:buFont typeface="Arial" panose="020B0604020202020204" pitchFamily="34" charset="0"/>
              <a:buChar char="•"/>
            </a:pPr>
            <a:endParaRPr lang="en-CA" sz="2000" b="1" i="0" u="none" strike="noStrike" dirty="0">
              <a:effectLst/>
            </a:endParaRPr>
          </a:p>
          <a:p>
            <a:pPr>
              <a:lnSpc>
                <a:spcPct val="120000"/>
              </a:lnSpc>
            </a:pPr>
            <a:endParaRPr lang="en-US" altLang="en-US" sz="2000" dirty="0"/>
          </a:p>
        </p:txBody>
      </p:sp>
      <p:sp>
        <p:nvSpPr>
          <p:cNvPr id="2" name="Footer Placeholder 1">
            <a:extLst>
              <a:ext uri="{FF2B5EF4-FFF2-40B4-BE49-F238E27FC236}">
                <a16:creationId xmlns:a16="http://schemas.microsoft.com/office/drawing/2014/main" id="{532048C0-70D1-27F4-CDC2-77075CC2CEA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02858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3054319-3CED-14F6-3EF8-F91440C8F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rgbClr val="FFFFFF"/>
                </a:solidFill>
                <a:latin typeface="Calibri" panose="020F0502020204030204"/>
              </a:rPr>
              <a:pPr>
                <a:spcAft>
                  <a:spcPts val="600"/>
                </a:spcAft>
                <a:defRPr/>
              </a:pPr>
              <a:t>119</a:t>
            </a:fld>
            <a:endParaRPr lang="en-US">
              <a:solidFill>
                <a:srgbClr val="FFFFFF"/>
              </a:solidFill>
              <a:latin typeface="Calibri" panose="020F0502020204030204"/>
            </a:endParaRPr>
          </a:p>
        </p:txBody>
      </p:sp>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spcAft>
                <a:spcPts val="600"/>
              </a:spcAft>
            </a:pPr>
            <a:r>
              <a:rPr lang="en-US" sz="1600" dirty="0"/>
              <a:t>420-TT3-UM - Data Visualization and Reporting Tool | Montreal College IT </a:t>
            </a:r>
            <a:endParaRPr lang="en-US" sz="1600"/>
          </a:p>
        </p:txBody>
      </p:sp>
      <p:sp>
        <p:nvSpPr>
          <p:cNvPr id="3" name="Footer Placeholder 2">
            <a:extLst>
              <a:ext uri="{FF2B5EF4-FFF2-40B4-BE49-F238E27FC236}">
                <a16:creationId xmlns:a16="http://schemas.microsoft.com/office/drawing/2014/main" id="{5CF451B3-5FBF-2DCF-CAD9-DC6EB3F3AF4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604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3099D7BD-1699-0290-3E2B-189B3F485DA9}"/>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B25B2E80-50A8-B62F-C62F-526C610CBB1F}"/>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F78DF2C6-C458-4EA1-B4B4-C415AABA90F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193974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1569660"/>
          </a:xfrm>
          <a:prstGeom prst="rect">
            <a:avLst/>
          </a:prstGeom>
          <a:noFill/>
        </p:spPr>
        <p:txBody>
          <a:bodyPr wrap="square">
            <a:spAutoFit/>
          </a:bodyPr>
          <a:lstStyle/>
          <a:p>
            <a:pPr marL="342900" indent="-342900" algn="l">
              <a:buFont typeface="Arial" panose="020B0604020202020204" pitchFamily="34" charset="0"/>
              <a:buChar char="•"/>
            </a:pPr>
            <a:r>
              <a:rPr lang="en-CA" sz="2400" b="1" dirty="0">
                <a:solidFill>
                  <a:srgbClr val="0070C0"/>
                </a:solidFill>
              </a:rPr>
              <a:t>Microsoft Power BI</a:t>
            </a:r>
            <a:r>
              <a:rPr lang="en-CA" sz="2400" b="1" dirty="0">
                <a:solidFill>
                  <a:srgbClr val="297ED4"/>
                </a:solidFill>
              </a:rPr>
              <a:t> </a:t>
            </a:r>
            <a:r>
              <a:rPr lang="en-CA" sz="2400" b="0" i="0" u="none" strike="noStrike" dirty="0">
                <a:solidFill>
                  <a:srgbClr val="05192D"/>
                </a:solidFill>
                <a:effectLst/>
              </a:rPr>
              <a:t>is a tool that helps organize and visualize data from different sources. </a:t>
            </a:r>
          </a:p>
          <a:p>
            <a:pPr marL="342900" indent="-342900" algn="l">
              <a:buFont typeface="Arial" panose="020B0604020202020204" pitchFamily="34" charset="0"/>
              <a:buChar char="•"/>
            </a:pPr>
            <a:endParaRPr lang="en-CA" sz="2400" dirty="0">
              <a:solidFill>
                <a:srgbClr val="05192D"/>
              </a:solidFill>
            </a:endParaRPr>
          </a:p>
        </p:txBody>
      </p:sp>
      <p:pic>
        <p:nvPicPr>
          <p:cNvPr id="9" name="Picture 8" descr="A graph and chart on a white background&#10;&#10;Description automatically generated">
            <a:extLst>
              <a:ext uri="{FF2B5EF4-FFF2-40B4-BE49-F238E27FC236}">
                <a16:creationId xmlns:a16="http://schemas.microsoft.com/office/drawing/2014/main" id="{EE0ACD57-993F-DE4A-0695-D966F5D2F46F}"/>
              </a:ext>
            </a:extLst>
          </p:cNvPr>
          <p:cNvPicPr>
            <a:picLocks noChangeAspect="1"/>
          </p:cNvPicPr>
          <p:nvPr/>
        </p:nvPicPr>
        <p:blipFill>
          <a:blip r:embed="rId2"/>
          <a:stretch>
            <a:fillRect/>
          </a:stretch>
        </p:blipFill>
        <p:spPr>
          <a:xfrm>
            <a:off x="1998585" y="3623514"/>
            <a:ext cx="7772400" cy="2271097"/>
          </a:xfrm>
          <a:prstGeom prst="rect">
            <a:avLst/>
          </a:prstGeom>
        </p:spPr>
      </p:pic>
      <p:sp>
        <p:nvSpPr>
          <p:cNvPr id="11" name="TextBox 10">
            <a:extLst>
              <a:ext uri="{FF2B5EF4-FFF2-40B4-BE49-F238E27FC236}">
                <a16:creationId xmlns:a16="http://schemas.microsoft.com/office/drawing/2014/main" id="{3B9272DD-81C2-6733-37BB-24704068D9EA}"/>
              </a:ext>
            </a:extLst>
          </p:cNvPr>
          <p:cNvSpPr txBox="1"/>
          <p:nvPr/>
        </p:nvSpPr>
        <p:spPr>
          <a:xfrm>
            <a:off x="5884785" y="1384345"/>
            <a:ext cx="6094520" cy="19389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rPr>
              <a:t>Power BI lets you:</a:t>
            </a:r>
          </a:p>
          <a:p>
            <a:pPr marL="900000" indent="-342900" algn="l">
              <a:buFont typeface="Arial" panose="020B0604020202020204" pitchFamily="34" charset="0"/>
              <a:buChar char="•"/>
            </a:pPr>
            <a:r>
              <a:rPr lang="en-CA" sz="2400" i="0" u="none" strike="noStrike" dirty="0">
                <a:solidFill>
                  <a:srgbClr val="05192D"/>
                </a:solidFill>
                <a:effectLst/>
              </a:rPr>
              <a:t>connect to data</a:t>
            </a:r>
          </a:p>
          <a:p>
            <a:pPr marL="900000" indent="-342900" algn="l">
              <a:buFont typeface="Arial" panose="020B0604020202020204" pitchFamily="34" charset="0"/>
              <a:buChar char="•"/>
            </a:pPr>
            <a:r>
              <a:rPr lang="en-CA" sz="2400" i="0" u="none" strike="noStrike" dirty="0">
                <a:solidFill>
                  <a:srgbClr val="05192D"/>
                </a:solidFill>
                <a:effectLst/>
              </a:rPr>
              <a:t>clean and structure it</a:t>
            </a:r>
          </a:p>
          <a:p>
            <a:pPr marL="900000" indent="-342900" algn="l">
              <a:buFont typeface="Arial" panose="020B0604020202020204" pitchFamily="34" charset="0"/>
              <a:buChar char="•"/>
            </a:pPr>
            <a:r>
              <a:rPr lang="en-CA" sz="2400" i="0" u="none" strike="noStrike" dirty="0">
                <a:solidFill>
                  <a:srgbClr val="05192D"/>
                </a:solidFill>
                <a:effectLst/>
              </a:rPr>
              <a:t>create visualizations</a:t>
            </a:r>
          </a:p>
          <a:p>
            <a:pPr marL="900000" indent="-342900" algn="l">
              <a:buFont typeface="Arial" panose="020B0604020202020204" pitchFamily="34" charset="0"/>
              <a:buChar char="•"/>
            </a:pPr>
            <a:r>
              <a:rPr lang="en-CA" sz="2400" i="0" u="none" strike="noStrike" dirty="0">
                <a:solidFill>
                  <a:srgbClr val="05192D"/>
                </a:solidFill>
                <a:effectLst/>
              </a:rPr>
              <a:t>share your findings with others</a:t>
            </a:r>
            <a:endParaRPr lang="en-CA" sz="2400" i="0" u="none" strike="noStrike" dirty="0">
              <a:effectLst/>
            </a:endParaRPr>
          </a:p>
        </p:txBody>
      </p:sp>
      <p:sp>
        <p:nvSpPr>
          <p:cNvPr id="2" name="Footer Placeholder 1">
            <a:extLst>
              <a:ext uri="{FF2B5EF4-FFF2-40B4-BE49-F238E27FC236}">
                <a16:creationId xmlns:a16="http://schemas.microsoft.com/office/drawing/2014/main" id="{1E52FF5D-43DC-1A46-619B-8AE8B33DA46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800178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latin typeface="Studio-Feixen-Sans"/>
              </a:rPr>
              <a:t>Visually representing data lets people interpret and analyze data easier and faster.</a:t>
            </a:r>
          </a:p>
          <a:p>
            <a:pPr algn="l"/>
            <a:endParaRPr lang="en-CA" sz="2400" dirty="0">
              <a:solidFill>
                <a:srgbClr val="05192D"/>
              </a:solidFill>
              <a:latin typeface="Studio-Feixen-Sans"/>
            </a:endParaRPr>
          </a:p>
          <a:p>
            <a:pPr marL="342900" indent="-342900" algn="l">
              <a:buFont typeface="Arial" panose="020B0604020202020204" pitchFamily="34" charset="0"/>
              <a:buChar char="•"/>
            </a:pPr>
            <a:endParaRPr lang="en-CA" sz="2400" dirty="0">
              <a:solidFill>
                <a:srgbClr val="05192D"/>
              </a:solidFill>
              <a:latin typeface="Studio-Feixen-Sans"/>
            </a:endParaRPr>
          </a:p>
          <a:p>
            <a:pPr marL="342900" indent="-342900" algn="l">
              <a:buFont typeface="Arial" panose="020B0604020202020204" pitchFamily="34" charset="0"/>
              <a:buChar char="•"/>
            </a:pPr>
            <a:r>
              <a:rPr lang="en-CA" sz="2400" b="1" dirty="0">
                <a:solidFill>
                  <a:srgbClr val="05192D"/>
                </a:solidFill>
                <a:latin typeface="Studio-Feixen-Sans"/>
              </a:rPr>
              <a:t>Example: </a:t>
            </a:r>
          </a:p>
          <a:p>
            <a:pPr marL="900000" algn="l"/>
            <a:r>
              <a:rPr lang="en-CA" sz="2400" b="0" i="0" u="none" strike="noStrike" dirty="0">
                <a:solidFill>
                  <a:srgbClr val="05192D"/>
                </a:solidFill>
                <a:effectLst/>
                <a:latin typeface="Studio-Feixen-Sans"/>
              </a:rPr>
              <a:t>It is easier to find the most profitable year in a bar plot than scrolling through a spreadsheet</a:t>
            </a:r>
            <a:endParaRPr lang="en-CA" sz="2400" dirty="0">
              <a:solidFill>
                <a:srgbClr val="05192D"/>
              </a:solidFill>
            </a:endParaRPr>
          </a:p>
        </p:txBody>
      </p:sp>
      <p:pic>
        <p:nvPicPr>
          <p:cNvPr id="6" name="Picture 5" descr="A graph and a chart&#10;&#10;Description automatically generated with medium confidence">
            <a:extLst>
              <a:ext uri="{FF2B5EF4-FFF2-40B4-BE49-F238E27FC236}">
                <a16:creationId xmlns:a16="http://schemas.microsoft.com/office/drawing/2014/main" id="{CC4BD441-41BE-D4F1-27FB-2775D912302B}"/>
              </a:ext>
            </a:extLst>
          </p:cNvPr>
          <p:cNvPicPr>
            <a:picLocks noChangeAspect="1"/>
          </p:cNvPicPr>
          <p:nvPr/>
        </p:nvPicPr>
        <p:blipFill>
          <a:blip r:embed="rId2"/>
          <a:stretch>
            <a:fillRect/>
          </a:stretch>
        </p:blipFill>
        <p:spPr>
          <a:xfrm>
            <a:off x="5492379" y="2145857"/>
            <a:ext cx="6473301" cy="2797105"/>
          </a:xfrm>
          <a:prstGeom prst="rect">
            <a:avLst/>
          </a:prstGeom>
        </p:spPr>
      </p:pic>
      <p:sp>
        <p:nvSpPr>
          <p:cNvPr id="2" name="Footer Placeholder 1">
            <a:extLst>
              <a:ext uri="{FF2B5EF4-FFF2-40B4-BE49-F238E27FC236}">
                <a16:creationId xmlns:a16="http://schemas.microsoft.com/office/drawing/2014/main" id="{9480BB11-801D-57EF-5BA6-4F64A78AFD1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689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Power BI</a:t>
            </a:r>
          </a:p>
        </p:txBody>
      </p:sp>
      <p:sp>
        <p:nvSpPr>
          <p:cNvPr id="3" name="TextBox 2">
            <a:extLst>
              <a:ext uri="{FF2B5EF4-FFF2-40B4-BE49-F238E27FC236}">
                <a16:creationId xmlns:a16="http://schemas.microsoft.com/office/drawing/2014/main" id="{8557B4DF-98A4-F575-32B1-6D66A81D0648}"/>
              </a:ext>
            </a:extLst>
          </p:cNvPr>
          <p:cNvSpPr txBox="1"/>
          <p:nvPr/>
        </p:nvSpPr>
        <p:spPr>
          <a:xfrm>
            <a:off x="623655" y="1429019"/>
            <a:ext cx="6014319" cy="4893647"/>
          </a:xfrm>
          <a:prstGeom prst="rect">
            <a:avLst/>
          </a:prstGeom>
          <a:noFill/>
        </p:spPr>
        <p:txBody>
          <a:bodyPr wrap="square">
            <a:spAutoFit/>
          </a:bodyPr>
          <a:lstStyle/>
          <a:p>
            <a:pPr algn="l"/>
            <a:r>
              <a:rPr lang="en-CA" sz="2400" b="0" i="0" u="none" strike="noStrike" dirty="0">
                <a:solidFill>
                  <a:srgbClr val="05192D"/>
                </a:solidFill>
                <a:effectLst/>
                <a:latin typeface="Studio-Feixen-Sans"/>
              </a:rPr>
              <a:t>According to Gartner (2023):</a:t>
            </a:r>
          </a:p>
          <a:p>
            <a:pPr algn="l"/>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Power BI is the leading BI tool</a:t>
            </a:r>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Over 97% of Fortune 500 companies use Power BI </a:t>
            </a:r>
          </a:p>
          <a:p>
            <a:pPr marL="342900" indent="-342900" algn="l">
              <a:buFont typeface="Arial" panose="020B0604020202020204" pitchFamily="34" charset="0"/>
              <a:buChar char="•"/>
            </a:pPr>
            <a:r>
              <a:rPr lang="en-CA" sz="2400" b="0" i="0" u="none" strike="noStrike" dirty="0">
                <a:solidFill>
                  <a:srgbClr val="05192D"/>
                </a:solidFill>
                <a:effectLst/>
                <a:latin typeface="Studio-Feixen-Sans"/>
              </a:rPr>
              <a:t>Power BI has over six million customers worldwide</a:t>
            </a:r>
          </a:p>
          <a:p>
            <a:pPr marL="342900" indent="-342900" algn="l">
              <a:buFont typeface="Arial" panose="020B0604020202020204" pitchFamily="34" charset="0"/>
              <a:buChar char="•"/>
            </a:pPr>
            <a:endParaRPr lang="en-CA" sz="2400" dirty="0">
              <a:solidFill>
                <a:srgbClr val="05192D"/>
              </a:solidFill>
              <a:latin typeface="Studio-Feixen-Sans"/>
            </a:endParaRPr>
          </a:p>
          <a:p>
            <a:pPr algn="l"/>
            <a:endParaRPr lang="en-CA" sz="2400" dirty="0">
              <a:solidFill>
                <a:srgbClr val="05192D"/>
              </a:solidFill>
              <a:latin typeface="Studio-Feixen-Sans"/>
            </a:endParaRPr>
          </a:p>
          <a:p>
            <a:pPr algn="l"/>
            <a:r>
              <a:rPr lang="en-CA" sz="2400" b="0" i="0" u="none" strike="noStrike" dirty="0">
                <a:solidFill>
                  <a:srgbClr val="05192D"/>
                </a:solidFill>
                <a:effectLst/>
                <a:latin typeface="Studio-Feixen-Sans"/>
              </a:rPr>
              <a:t>With so many companies around the world using Power BI learning and mastering this BI tool can help you progress in your data-related career.</a:t>
            </a:r>
          </a:p>
        </p:txBody>
      </p:sp>
      <p:pic>
        <p:nvPicPr>
          <p:cNvPr id="9" name="Picture 8" descr="A diagram of a company's company&#10;&#10;Description automatically generated">
            <a:extLst>
              <a:ext uri="{FF2B5EF4-FFF2-40B4-BE49-F238E27FC236}">
                <a16:creationId xmlns:a16="http://schemas.microsoft.com/office/drawing/2014/main" id="{A5C54E29-B4A2-3562-710A-1ABCBDA6CBFE}"/>
              </a:ext>
            </a:extLst>
          </p:cNvPr>
          <p:cNvPicPr>
            <a:picLocks noChangeAspect="1"/>
          </p:cNvPicPr>
          <p:nvPr/>
        </p:nvPicPr>
        <p:blipFill>
          <a:blip r:embed="rId2"/>
          <a:stretch>
            <a:fillRect/>
          </a:stretch>
        </p:blipFill>
        <p:spPr>
          <a:xfrm>
            <a:off x="6748803" y="1161635"/>
            <a:ext cx="4591019" cy="4584384"/>
          </a:xfrm>
          <a:prstGeom prst="rect">
            <a:avLst/>
          </a:prstGeom>
        </p:spPr>
      </p:pic>
      <p:pic>
        <p:nvPicPr>
          <p:cNvPr id="11" name="Picture 10" descr="A tablet and computer with a screen showing a chart&#10;&#10;Description automatically generated with medium confidence">
            <a:extLst>
              <a:ext uri="{FF2B5EF4-FFF2-40B4-BE49-F238E27FC236}">
                <a16:creationId xmlns:a16="http://schemas.microsoft.com/office/drawing/2014/main" id="{E24C4D75-C51A-CBF2-37D1-4CAD3F0DF91A}"/>
              </a:ext>
            </a:extLst>
          </p:cNvPr>
          <p:cNvPicPr>
            <a:picLocks noChangeAspect="1"/>
          </p:cNvPicPr>
          <p:nvPr/>
        </p:nvPicPr>
        <p:blipFill>
          <a:blip r:embed="rId3"/>
          <a:stretch>
            <a:fillRect/>
          </a:stretch>
        </p:blipFill>
        <p:spPr>
          <a:xfrm>
            <a:off x="9738804" y="1600252"/>
            <a:ext cx="967666" cy="547870"/>
          </a:xfrm>
          <a:prstGeom prst="rect">
            <a:avLst/>
          </a:prstGeom>
        </p:spPr>
      </p:pic>
      <p:sp>
        <p:nvSpPr>
          <p:cNvPr id="2" name="Footer Placeholder 1">
            <a:extLst>
              <a:ext uri="{FF2B5EF4-FFF2-40B4-BE49-F238E27FC236}">
                <a16:creationId xmlns:a16="http://schemas.microsoft.com/office/drawing/2014/main" id="{E0E24693-A5F6-C207-6903-C384B47D2AC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236565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Parts of Power BI</a:t>
            </a:r>
          </a:p>
        </p:txBody>
      </p:sp>
      <p:sp>
        <p:nvSpPr>
          <p:cNvPr id="6" name="TextBox 5">
            <a:extLst>
              <a:ext uri="{FF2B5EF4-FFF2-40B4-BE49-F238E27FC236}">
                <a16:creationId xmlns:a16="http://schemas.microsoft.com/office/drawing/2014/main" id="{605CC372-80B9-9F16-315F-BA137549728A}"/>
              </a:ext>
            </a:extLst>
          </p:cNvPr>
          <p:cNvSpPr txBox="1"/>
          <p:nvPr/>
        </p:nvSpPr>
        <p:spPr>
          <a:xfrm>
            <a:off x="765208" y="1349081"/>
            <a:ext cx="5239082" cy="3046988"/>
          </a:xfrm>
          <a:prstGeom prst="rect">
            <a:avLst/>
          </a:prstGeom>
          <a:noFill/>
        </p:spPr>
        <p:txBody>
          <a:bodyPr wrap="square">
            <a:spAutoFit/>
          </a:bodyPr>
          <a:lstStyle/>
          <a:p>
            <a:r>
              <a:rPr lang="en-CA" sz="2400" b="0" i="0" u="none" strike="noStrike" dirty="0">
                <a:effectLst/>
              </a:rPr>
              <a:t>Power BI consists of:</a:t>
            </a:r>
          </a:p>
          <a:p>
            <a:pPr marL="342900" indent="-342900">
              <a:buFont typeface="Arial" panose="020B0604020202020204" pitchFamily="34" charset="0"/>
              <a:buChar char="•"/>
            </a:pPr>
            <a:r>
              <a:rPr lang="en-CA" sz="2400" dirty="0"/>
              <a:t>a </a:t>
            </a:r>
            <a:r>
              <a:rPr lang="en-CA" sz="2400" b="0" i="0" u="none" strike="noStrike" dirty="0">
                <a:effectLst/>
              </a:rPr>
              <a:t>Microsoft Windows desktop application called </a:t>
            </a:r>
            <a:r>
              <a:rPr lang="en-CA" sz="2400" b="1" i="0" u="none" strike="noStrike" dirty="0">
                <a:solidFill>
                  <a:srgbClr val="0070C0"/>
                </a:solidFill>
                <a:effectLst/>
              </a:rPr>
              <a:t>Power BI Desktop</a:t>
            </a:r>
          </a:p>
          <a:p>
            <a:pPr marL="342900" indent="-342900">
              <a:buFont typeface="Arial" panose="020B0604020202020204" pitchFamily="34" charset="0"/>
              <a:buChar char="•"/>
            </a:pPr>
            <a:r>
              <a:rPr lang="en-CA" sz="2400" b="0" i="0" u="none" strike="noStrike" dirty="0">
                <a:effectLst/>
              </a:rPr>
              <a:t>an online SaaS (Software as a Service) service called the </a:t>
            </a:r>
            <a:r>
              <a:rPr lang="en-CA" sz="2400" b="1" i="0" u="none" strike="noStrike" dirty="0">
                <a:solidFill>
                  <a:srgbClr val="0070C0"/>
                </a:solidFill>
                <a:effectLst/>
              </a:rPr>
              <a:t>Power BI service</a:t>
            </a:r>
            <a:endParaRPr lang="en-CA" sz="2400" b="1" dirty="0">
              <a:solidFill>
                <a:srgbClr val="0070C0"/>
              </a:solidFill>
            </a:endParaRPr>
          </a:p>
          <a:p>
            <a:pPr marL="342900" indent="-342900">
              <a:buFont typeface="Arial" panose="020B0604020202020204" pitchFamily="34" charset="0"/>
              <a:buChar char="•"/>
            </a:pPr>
            <a:r>
              <a:rPr lang="en-CA" sz="2400" b="0" i="0" u="none" strike="noStrike" dirty="0">
                <a:effectLst/>
              </a:rPr>
              <a:t>mobile Power BI apps that are available on phones and tablets and called </a:t>
            </a:r>
            <a:r>
              <a:rPr lang="en-CA" sz="2400" b="1" i="0" u="none" strike="noStrike" dirty="0">
                <a:solidFill>
                  <a:srgbClr val="0070C0"/>
                </a:solidFill>
                <a:effectLst/>
              </a:rPr>
              <a:t>Power Bi Mobile apps</a:t>
            </a:r>
            <a:endParaRPr lang="en-US" sz="2400" b="1" dirty="0">
              <a:solidFill>
                <a:srgbClr val="0070C0"/>
              </a:solidFill>
            </a:endParaRPr>
          </a:p>
        </p:txBody>
      </p:sp>
      <p:pic>
        <p:nvPicPr>
          <p:cNvPr id="10" name="Picture 9" descr="A screenshot of a computer&#10;&#10;Description automatically generated">
            <a:extLst>
              <a:ext uri="{FF2B5EF4-FFF2-40B4-BE49-F238E27FC236}">
                <a16:creationId xmlns:a16="http://schemas.microsoft.com/office/drawing/2014/main" id="{6C3AE2E0-6BBE-CA02-E8FD-B0B2142D0423}"/>
              </a:ext>
            </a:extLst>
          </p:cNvPr>
          <p:cNvPicPr>
            <a:picLocks noChangeAspect="1"/>
          </p:cNvPicPr>
          <p:nvPr/>
        </p:nvPicPr>
        <p:blipFill>
          <a:blip r:embed="rId2"/>
          <a:stretch>
            <a:fillRect/>
          </a:stretch>
        </p:blipFill>
        <p:spPr>
          <a:xfrm>
            <a:off x="6060305" y="935856"/>
            <a:ext cx="5860898" cy="3147871"/>
          </a:xfrm>
          <a:prstGeom prst="rect">
            <a:avLst/>
          </a:prstGeom>
        </p:spPr>
      </p:pic>
      <p:sp>
        <p:nvSpPr>
          <p:cNvPr id="11" name="TextBox 10">
            <a:extLst>
              <a:ext uri="{FF2B5EF4-FFF2-40B4-BE49-F238E27FC236}">
                <a16:creationId xmlns:a16="http://schemas.microsoft.com/office/drawing/2014/main" id="{43E8524D-9EF4-6513-FA15-62DCFC83FF0F}"/>
              </a:ext>
            </a:extLst>
          </p:cNvPr>
          <p:cNvSpPr txBox="1"/>
          <p:nvPr/>
        </p:nvSpPr>
        <p:spPr>
          <a:xfrm>
            <a:off x="765208" y="4724089"/>
            <a:ext cx="10749130" cy="156966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Power BI Desktop is free to use, </a:t>
            </a:r>
            <a:r>
              <a:rPr lang="en-CA" sz="2400" b="0" i="0" u="none" strike="noStrike" dirty="0">
                <a:solidFill>
                  <a:srgbClr val="05192D"/>
                </a:solidFill>
                <a:effectLst/>
                <a:latin typeface="Studio-Feixen-Sans"/>
              </a:rPr>
              <a:t>but there is a paid version called </a:t>
            </a:r>
            <a:r>
              <a:rPr lang="en-CA" sz="2400" b="1" i="0" u="none" strike="noStrike" dirty="0">
                <a:solidFill>
                  <a:srgbClr val="05192D"/>
                </a:solidFill>
                <a:effectLst/>
                <a:latin typeface="Studio-Feixen-Sans"/>
              </a:rPr>
              <a:t>Power BI Pro</a:t>
            </a:r>
            <a:r>
              <a:rPr lang="en-CA" sz="2400" b="0" i="0" u="none" strike="noStrike" dirty="0">
                <a:solidFill>
                  <a:srgbClr val="05192D"/>
                </a:solidFill>
                <a:effectLst/>
                <a:latin typeface="Studio-Feixen-Sans"/>
              </a:rPr>
              <a:t> available. </a:t>
            </a:r>
          </a:p>
          <a:p>
            <a:pPr marL="342900" indent="-342900">
              <a:buFont typeface="Arial" panose="020B0604020202020204" pitchFamily="34" charset="0"/>
              <a:buChar char="•"/>
            </a:pPr>
            <a:r>
              <a:rPr lang="en-CA" sz="2400" b="0" i="0" u="none" strike="noStrike" dirty="0">
                <a:solidFill>
                  <a:srgbClr val="05192D"/>
                </a:solidFill>
                <a:effectLst/>
                <a:latin typeface="Studio-Feixen-Sans"/>
              </a:rPr>
              <a:t>Power BI Pro allows you to publish work on the Power BI Service. It also allows you to collaborate with other Power BI users.</a:t>
            </a:r>
            <a:r>
              <a:rPr lang="en-CA" sz="2400" b="0" i="0" u="none" strike="noStrike" dirty="0">
                <a:effectLst/>
              </a:rPr>
              <a:t> </a:t>
            </a:r>
            <a:endParaRPr lang="en-US" sz="2400" b="1" dirty="0"/>
          </a:p>
        </p:txBody>
      </p:sp>
      <p:sp>
        <p:nvSpPr>
          <p:cNvPr id="2" name="Footer Placeholder 1">
            <a:extLst>
              <a:ext uri="{FF2B5EF4-FFF2-40B4-BE49-F238E27FC236}">
                <a16:creationId xmlns:a16="http://schemas.microsoft.com/office/drawing/2014/main" id="{63F2C0FC-4158-7F94-8D60-9E684A3797D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6401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Quiz</a:t>
            </a:r>
          </a:p>
        </p:txBody>
      </p:sp>
      <p:sp>
        <p:nvSpPr>
          <p:cNvPr id="3" name="TextBox 2">
            <a:extLst>
              <a:ext uri="{FF2B5EF4-FFF2-40B4-BE49-F238E27FC236}">
                <a16:creationId xmlns:a16="http://schemas.microsoft.com/office/drawing/2014/main" id="{D265AD90-C73C-41AA-4371-E2EC2D04AF59}"/>
              </a:ext>
            </a:extLst>
          </p:cNvPr>
          <p:cNvSpPr txBox="1"/>
          <p:nvPr/>
        </p:nvSpPr>
        <p:spPr>
          <a:xfrm>
            <a:off x="765208" y="1364187"/>
            <a:ext cx="11015460" cy="5047536"/>
          </a:xfrm>
          <a:prstGeom prst="rect">
            <a:avLst/>
          </a:prstGeom>
          <a:noFill/>
        </p:spPr>
        <p:txBody>
          <a:bodyPr wrap="square">
            <a:spAutoFit/>
          </a:bodyPr>
          <a:lstStyle/>
          <a:p>
            <a:pPr algn="l"/>
            <a:r>
              <a:rPr lang="en-CA" sz="2000" i="0" u="none" strike="noStrike" dirty="0">
                <a:effectLst/>
              </a:rPr>
              <a:t>1. Power BI helps with which of the following business processes?</a:t>
            </a:r>
          </a:p>
          <a:p>
            <a:pPr marL="342900" indent="-342900">
              <a:buFont typeface="Courier New" panose="02070309020205020404" pitchFamily="49" charset="0"/>
              <a:buChar char="o"/>
            </a:pPr>
            <a:r>
              <a:rPr lang="en-CA" dirty="0">
                <a:effectLst/>
              </a:rPr>
              <a:t>Notifying users when a SharePoint list item has changed.</a:t>
            </a:r>
          </a:p>
          <a:p>
            <a:pPr marL="342900" indent="-342900">
              <a:buFont typeface="Courier New" panose="02070309020205020404" pitchFamily="49" charset="0"/>
              <a:buChar char="o"/>
            </a:pPr>
            <a:r>
              <a:rPr lang="en-CA" dirty="0">
                <a:effectLst/>
              </a:rPr>
              <a:t>Generating an approval.</a:t>
            </a:r>
          </a:p>
          <a:p>
            <a:pPr marL="342900" indent="-342900">
              <a:buFont typeface="Courier New" panose="02070309020205020404" pitchFamily="49" charset="0"/>
              <a:buChar char="o"/>
            </a:pPr>
            <a:r>
              <a:rPr lang="en-CA" dirty="0">
                <a:effectLst/>
              </a:rPr>
              <a:t>Analyzing and displaying data. </a:t>
            </a:r>
          </a:p>
          <a:p>
            <a:pPr algn="l"/>
            <a:endParaRPr lang="en-CA" sz="2000" i="0" u="none" strike="noStrike" dirty="0">
              <a:effectLst/>
            </a:endParaRPr>
          </a:p>
          <a:p>
            <a:pPr algn="l"/>
            <a:endParaRPr lang="en-CA" sz="2000" dirty="0"/>
          </a:p>
          <a:p>
            <a:r>
              <a:rPr lang="en-CA" sz="2000" i="0" u="none" strike="noStrike" dirty="0">
                <a:effectLst/>
              </a:rPr>
              <a:t>2. What can Power BI do to help you effectively use your data?</a:t>
            </a:r>
            <a:endParaRPr lang="en-CA" sz="2000" dirty="0"/>
          </a:p>
          <a:p>
            <a:pPr marL="342900" indent="-342900">
              <a:buFont typeface="Courier New" panose="02070309020205020404" pitchFamily="49" charset="0"/>
              <a:buChar char="o"/>
            </a:pPr>
            <a:r>
              <a:rPr lang="en-CA" dirty="0">
                <a:effectLst/>
              </a:rPr>
              <a:t>Analyze sales data to better allocate resources and place orders, optimizing operations.</a:t>
            </a:r>
          </a:p>
          <a:p>
            <a:pPr marL="342900" indent="-342900">
              <a:buFont typeface="Courier New" panose="02070309020205020404" pitchFamily="49" charset="0"/>
              <a:buChar char="o"/>
            </a:pPr>
            <a:r>
              <a:rPr lang="en-CA" dirty="0">
                <a:effectLst/>
              </a:rPr>
              <a:t>Analyze customer data to better target and promote specific items to specific customers.</a:t>
            </a:r>
          </a:p>
          <a:p>
            <a:pPr marL="342900" indent="-342900">
              <a:buFont typeface="Courier New" panose="02070309020205020404" pitchFamily="49" charset="0"/>
              <a:buChar char="o"/>
            </a:pPr>
            <a:r>
              <a:rPr lang="en-CA" dirty="0">
                <a:effectLst/>
              </a:rPr>
              <a:t>All of the above.</a:t>
            </a:r>
          </a:p>
          <a:p>
            <a:pPr algn="l"/>
            <a:endParaRPr lang="en-CA" sz="2000" i="0" u="none" strike="noStrike" dirty="0">
              <a:effectLst/>
            </a:endParaRPr>
          </a:p>
          <a:p>
            <a:pPr algn="l"/>
            <a:endParaRPr lang="en-CA" sz="2000" i="0" u="none" strike="noStrike" dirty="0">
              <a:effectLst/>
            </a:endParaRPr>
          </a:p>
          <a:p>
            <a:r>
              <a:rPr lang="en-CA" sz="2000" i="0" u="none" strike="noStrike" dirty="0">
                <a:effectLst/>
              </a:rPr>
              <a:t>3. What are the three modalities of Power BI designed to let people create, share, and consume business insights in the way that serves them, or their role, most effectively?</a:t>
            </a:r>
          </a:p>
          <a:p>
            <a:pPr marL="342900" indent="-342900">
              <a:buFont typeface="Courier New" panose="02070309020205020404" pitchFamily="49" charset="0"/>
              <a:buChar char="o"/>
            </a:pPr>
            <a:r>
              <a:rPr lang="en-CA" dirty="0">
                <a:effectLst/>
              </a:rPr>
              <a:t>Desktop, service, and Mobile apps.</a:t>
            </a:r>
          </a:p>
          <a:p>
            <a:pPr marL="342900" indent="-342900">
              <a:buFont typeface="Courier New" panose="02070309020205020404" pitchFamily="49" charset="0"/>
              <a:buChar char="o"/>
            </a:pPr>
            <a:r>
              <a:rPr lang="en-CA" dirty="0">
                <a:effectLst/>
              </a:rPr>
              <a:t>Tiles, visualizations, and dashboards.</a:t>
            </a:r>
          </a:p>
          <a:p>
            <a:pPr marL="342900" indent="-342900">
              <a:buFont typeface="Courier New" panose="02070309020205020404" pitchFamily="49" charset="0"/>
              <a:buChar char="o"/>
            </a:pPr>
            <a:r>
              <a:rPr lang="en-CA" dirty="0">
                <a:effectLst/>
              </a:rPr>
              <a:t>Reports, dashboards, and tiles.</a:t>
            </a:r>
          </a:p>
        </p:txBody>
      </p:sp>
      <p:sp>
        <p:nvSpPr>
          <p:cNvPr id="6" name="Left Arrow 5">
            <a:extLst>
              <a:ext uri="{FF2B5EF4-FFF2-40B4-BE49-F238E27FC236}">
                <a16:creationId xmlns:a16="http://schemas.microsoft.com/office/drawing/2014/main" id="{B3351B39-1FE3-D0E7-7C3B-4AB983D05753}"/>
              </a:ext>
            </a:extLst>
          </p:cNvPr>
          <p:cNvSpPr/>
          <p:nvPr/>
        </p:nvSpPr>
        <p:spPr>
          <a:xfrm>
            <a:off x="4065973" y="2325950"/>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66FDEB12-8AFB-F612-A2C6-67D5991C3723}"/>
              </a:ext>
            </a:extLst>
          </p:cNvPr>
          <p:cNvSpPr/>
          <p:nvPr/>
        </p:nvSpPr>
        <p:spPr>
          <a:xfrm>
            <a:off x="2824579" y="4058575"/>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83C38B8E-63FB-EC1A-B84D-B6D97EA37762}"/>
              </a:ext>
            </a:extLst>
          </p:cNvPr>
          <p:cNvSpPr/>
          <p:nvPr/>
        </p:nvSpPr>
        <p:spPr>
          <a:xfrm>
            <a:off x="4502458" y="5567779"/>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07DCEB54-0C97-A19D-8EDB-2FFCCE1EA67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7122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3" name="TextBox 2">
            <a:extLst>
              <a:ext uri="{FF2B5EF4-FFF2-40B4-BE49-F238E27FC236}">
                <a16:creationId xmlns:a16="http://schemas.microsoft.com/office/drawing/2014/main" id="{2563C7DB-84AA-B1C0-1B38-EB711A13F707}"/>
              </a:ext>
            </a:extLst>
          </p:cNvPr>
          <p:cNvSpPr txBox="1"/>
          <p:nvPr/>
        </p:nvSpPr>
        <p:spPr>
          <a:xfrm>
            <a:off x="765207" y="1349081"/>
            <a:ext cx="10749131" cy="4524315"/>
          </a:xfrm>
          <a:prstGeom prst="rect">
            <a:avLst/>
          </a:prstGeom>
          <a:noFill/>
        </p:spPr>
        <p:txBody>
          <a:bodyPr wrap="square">
            <a:spAutoFit/>
          </a:bodyPr>
          <a:lstStyle/>
          <a:p>
            <a:r>
              <a:rPr lang="en-CA" sz="2400" b="0" i="0" u="none" strike="noStrike" dirty="0">
                <a:effectLst/>
              </a:rPr>
              <a:t>Open the Power BI Desktop window, on the left-side there are 3 views:</a:t>
            </a:r>
          </a:p>
          <a:p>
            <a:endParaRPr lang="en-CA" sz="2400" b="0" i="0" u="none" strike="noStrike" dirty="0">
              <a:effectLst/>
            </a:endParaRPr>
          </a:p>
          <a:p>
            <a:pPr marL="180000"/>
            <a:r>
              <a:rPr lang="en-CA" sz="2400" dirty="0"/>
              <a:t>- </a:t>
            </a:r>
            <a:r>
              <a:rPr lang="en-CA" sz="2400" b="1" dirty="0">
                <a:solidFill>
                  <a:srgbClr val="0070C0"/>
                </a:solidFill>
              </a:rPr>
              <a:t>Report View:</a:t>
            </a:r>
            <a:r>
              <a:rPr lang="en-CA" sz="2400" dirty="0">
                <a:solidFill>
                  <a:srgbClr val="0070C0"/>
                </a:solidFill>
              </a:rPr>
              <a:t> </a:t>
            </a:r>
            <a:r>
              <a:rPr lang="en-CA" sz="2400" b="0" i="0" u="none" strike="noStrike" dirty="0">
                <a:effectLst/>
              </a:rPr>
              <a:t>You can create queries to build compelling visualizations that you can share with others. You can arrange them as you want them to appear.</a:t>
            </a:r>
          </a:p>
          <a:p>
            <a:pPr marL="180000"/>
            <a:endParaRPr lang="en-CA" sz="2400" dirty="0"/>
          </a:p>
          <a:p>
            <a:pPr marL="180000"/>
            <a:r>
              <a:rPr lang="en-CA" sz="2400" dirty="0"/>
              <a:t>- </a:t>
            </a:r>
            <a:r>
              <a:rPr lang="en-CA" sz="2400" b="1" dirty="0">
                <a:solidFill>
                  <a:srgbClr val="0070C0"/>
                </a:solidFill>
              </a:rPr>
              <a:t>Data View:</a:t>
            </a:r>
            <a:r>
              <a:rPr lang="en-CA" sz="2400" dirty="0">
                <a:solidFill>
                  <a:srgbClr val="0070C0"/>
                </a:solidFill>
              </a:rPr>
              <a:t> </a:t>
            </a:r>
            <a:r>
              <a:rPr lang="en-CA" sz="2400" b="0" i="0" u="none" strike="noStrike" dirty="0">
                <a:effectLst/>
              </a:rPr>
              <a:t>See the data in your report in semantic model format, where you can add measures, create new columns, and manage relationships.</a:t>
            </a:r>
          </a:p>
          <a:p>
            <a:pPr marL="180000"/>
            <a:endParaRPr lang="en-CA" sz="2400" dirty="0"/>
          </a:p>
          <a:p>
            <a:pPr marL="180000"/>
            <a:r>
              <a:rPr lang="en-CA" sz="2400" dirty="0"/>
              <a:t>- </a:t>
            </a:r>
            <a:r>
              <a:rPr lang="en-CA" sz="2400" b="1" dirty="0">
                <a:solidFill>
                  <a:srgbClr val="0070C0"/>
                </a:solidFill>
              </a:rPr>
              <a:t>Model View:</a:t>
            </a:r>
            <a:r>
              <a:rPr lang="en-CA" sz="2400" dirty="0">
                <a:solidFill>
                  <a:srgbClr val="0070C0"/>
                </a:solidFill>
              </a:rPr>
              <a:t> </a:t>
            </a:r>
            <a:r>
              <a:rPr lang="en-CA" sz="2400" b="0" i="0" u="none" strike="noStrike" dirty="0">
                <a:effectLst/>
              </a:rPr>
              <a:t>Get a graphical representation of the relationships that are established in your semantic model and manage or modify them as needed.</a:t>
            </a:r>
          </a:p>
          <a:p>
            <a:pPr marL="180000"/>
            <a:endParaRPr lang="en-CA" sz="2400" dirty="0">
              <a:solidFill>
                <a:srgbClr val="05192D"/>
              </a:solidFill>
              <a:latin typeface="Studio-Feixen-Sans"/>
            </a:endParaRPr>
          </a:p>
          <a:p>
            <a:r>
              <a:rPr lang="en-CA" sz="2400" b="0" i="0" u="none" strike="noStrike" dirty="0">
                <a:solidFill>
                  <a:srgbClr val="05192D"/>
                </a:solidFill>
                <a:effectLst/>
                <a:latin typeface="Studio-Feixen-Sans"/>
              </a:rPr>
              <a:t>You can change views by selecting any of the icons.</a:t>
            </a:r>
            <a:endParaRPr lang="en-US" sz="2400" dirty="0"/>
          </a:p>
        </p:txBody>
      </p:sp>
      <p:sp>
        <p:nvSpPr>
          <p:cNvPr id="2" name="Footer Placeholder 1">
            <a:extLst>
              <a:ext uri="{FF2B5EF4-FFF2-40B4-BE49-F238E27FC236}">
                <a16:creationId xmlns:a16="http://schemas.microsoft.com/office/drawing/2014/main" id="{DFF3844E-F099-C51B-4364-112F086C767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82706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pic>
        <p:nvPicPr>
          <p:cNvPr id="10" name="Picture 9" descr="A screenshot of a computer&#10;&#10;Description automatically generated">
            <a:extLst>
              <a:ext uri="{FF2B5EF4-FFF2-40B4-BE49-F238E27FC236}">
                <a16:creationId xmlns:a16="http://schemas.microsoft.com/office/drawing/2014/main" id="{B329B298-D5A5-6779-BC1F-AD1D169515EE}"/>
              </a:ext>
            </a:extLst>
          </p:cNvPr>
          <p:cNvPicPr>
            <a:picLocks noChangeAspect="1"/>
          </p:cNvPicPr>
          <p:nvPr/>
        </p:nvPicPr>
        <p:blipFill>
          <a:blip r:embed="rId2"/>
          <a:stretch>
            <a:fillRect/>
          </a:stretch>
        </p:blipFill>
        <p:spPr>
          <a:xfrm>
            <a:off x="3454041" y="1503621"/>
            <a:ext cx="8422654" cy="4463962"/>
          </a:xfrm>
          <a:prstGeom prst="rect">
            <a:avLst/>
          </a:prstGeom>
        </p:spPr>
      </p:pic>
      <p:sp>
        <p:nvSpPr>
          <p:cNvPr id="11" name="Rectangle 10">
            <a:extLst>
              <a:ext uri="{FF2B5EF4-FFF2-40B4-BE49-F238E27FC236}">
                <a16:creationId xmlns:a16="http://schemas.microsoft.com/office/drawing/2014/main" id="{F66D52A0-10CB-6175-192F-A3EBDE78BB28}"/>
              </a:ext>
            </a:extLst>
          </p:cNvPr>
          <p:cNvSpPr/>
          <p:nvPr/>
        </p:nvSpPr>
        <p:spPr>
          <a:xfrm>
            <a:off x="3454041" y="2139518"/>
            <a:ext cx="194681" cy="6289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2603377" cy="4801314"/>
          </a:xfrm>
          <a:prstGeom prst="rect">
            <a:avLst/>
          </a:prstGeom>
          <a:noFill/>
        </p:spPr>
        <p:txBody>
          <a:bodyPr wrap="square">
            <a:spAutoFit/>
          </a:bodyPr>
          <a:lstStyle/>
          <a:p>
            <a:pPr marL="285750" indent="-285750">
              <a:buFont typeface="Arial" panose="020B0604020202020204" pitchFamily="34" charset="0"/>
              <a:buChar char="•"/>
            </a:pPr>
            <a:r>
              <a:rPr lang="en-CA" b="0" i="0" u="none" strike="noStrike" dirty="0">
                <a:solidFill>
                  <a:srgbClr val="05192D"/>
                </a:solidFill>
                <a:effectLst/>
                <a:latin typeface="Studio-Feixen-Sans"/>
              </a:rPr>
              <a:t>The </a:t>
            </a:r>
            <a:r>
              <a:rPr lang="en-CA" b="1" i="0" u="none" strike="noStrike" dirty="0">
                <a:solidFill>
                  <a:srgbClr val="0070C0"/>
                </a:solidFill>
                <a:effectLst/>
                <a:latin typeface="Studio-Feixen-Sans"/>
              </a:rPr>
              <a:t>Canvas</a:t>
            </a:r>
            <a:r>
              <a:rPr lang="en-CA" b="0" i="0" u="none" strike="noStrike" dirty="0">
                <a:solidFill>
                  <a:srgbClr val="05192D"/>
                </a:solidFill>
                <a:effectLst/>
                <a:latin typeface="Studio-Feixen-Sans"/>
              </a:rPr>
              <a:t> area in the middle of the report view is where visualizations are created and arranged.</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Filters</a:t>
            </a:r>
            <a:r>
              <a:rPr lang="en-CA" b="0" i="0" u="none" strike="noStrike" dirty="0">
                <a:solidFill>
                  <a:srgbClr val="05192D"/>
                </a:solidFill>
                <a:effectLst/>
                <a:latin typeface="Studio-Feixen-Sans"/>
              </a:rPr>
              <a:t> pane you can filter data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Visualizations</a:t>
            </a:r>
            <a:r>
              <a:rPr lang="en-CA" b="0" i="0" u="none" strike="noStrike" dirty="0">
                <a:solidFill>
                  <a:srgbClr val="05192D"/>
                </a:solidFill>
                <a:effectLst/>
                <a:latin typeface="Studio-Feixen-Sans"/>
              </a:rPr>
              <a:t> pane you can add, change, or customize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dirty="0">
                <a:solidFill>
                  <a:srgbClr val="05192D"/>
                </a:solidFill>
                <a:latin typeface="Studio-Feixen-Sans"/>
              </a:rPr>
              <a:t>T</a:t>
            </a:r>
            <a:r>
              <a:rPr lang="en-CA" b="0" i="0" u="none" strike="noStrike" dirty="0">
                <a:solidFill>
                  <a:srgbClr val="05192D"/>
                </a:solidFill>
                <a:effectLst/>
                <a:latin typeface="Studio-Feixen-Sans"/>
              </a:rPr>
              <a:t>he </a:t>
            </a:r>
            <a:r>
              <a:rPr lang="en-CA" b="1" i="0" u="none" strike="noStrike" dirty="0">
                <a:solidFill>
                  <a:srgbClr val="0070C0"/>
                </a:solidFill>
                <a:effectLst/>
                <a:latin typeface="Studio-Feixen-Sans"/>
              </a:rPr>
              <a:t>Data</a:t>
            </a:r>
            <a:r>
              <a:rPr lang="en-CA" b="0" i="0" u="none" strike="noStrike" dirty="0">
                <a:solidFill>
                  <a:srgbClr val="05192D"/>
                </a:solidFill>
                <a:effectLst/>
                <a:latin typeface="Studio-Feixen-Sans"/>
              </a:rPr>
              <a:t> pane shows the available fields. </a:t>
            </a:r>
            <a:endParaRPr lang="en-US" dirty="0"/>
          </a:p>
        </p:txBody>
      </p:sp>
      <p:sp>
        <p:nvSpPr>
          <p:cNvPr id="14" name="Rectangle 13">
            <a:extLst>
              <a:ext uri="{FF2B5EF4-FFF2-40B4-BE49-F238E27FC236}">
                <a16:creationId xmlns:a16="http://schemas.microsoft.com/office/drawing/2014/main" id="{0AF1D989-B6E7-3C1B-C911-807A37E7723E}"/>
              </a:ext>
            </a:extLst>
          </p:cNvPr>
          <p:cNvSpPr/>
          <p:nvPr/>
        </p:nvSpPr>
        <p:spPr>
          <a:xfrm>
            <a:off x="10264694" y="2139518"/>
            <a:ext cx="832393" cy="32758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3DD0013F-55F6-4831-F146-94502746B50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81901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673180" cy="3046988"/>
          </a:xfrm>
          <a:prstGeom prst="rect">
            <a:avLst/>
          </a:prstGeom>
          <a:noFill/>
        </p:spPr>
        <p:txBody>
          <a:bodyPr wrap="square">
            <a:spAutoFit/>
          </a:bodyPr>
          <a:lstStyle/>
          <a:p>
            <a:r>
              <a:rPr lang="en-CA" sz="2400" b="0" i="0" u="none" strike="noStrike" dirty="0">
                <a:solidFill>
                  <a:srgbClr val="05192D"/>
                </a:solidFill>
                <a:effectLst/>
                <a:latin typeface="Studio-Feixen-Sans"/>
              </a:rPr>
              <a:t>Welcome to the Power BI Desktop!</a:t>
            </a:r>
          </a:p>
          <a:p>
            <a:pPr marL="285750" indent="-285750">
              <a:buFont typeface="Arial" panose="020B0604020202020204" pitchFamily="34" charset="0"/>
              <a:buChar char="•"/>
            </a:pPr>
            <a:endParaRPr lang="en-CA" sz="2400" dirty="0">
              <a:solidFill>
                <a:srgbClr val="05192D"/>
              </a:solidFill>
              <a:latin typeface="Studio-Feixen-Sans"/>
            </a:endParaRPr>
          </a:p>
          <a:p>
            <a:endParaRPr lang="en-CA" sz="2400" dirty="0">
              <a:solidFill>
                <a:srgbClr val="05192D"/>
              </a:solidFill>
              <a:latin typeface="Studio-Feixen-Sans"/>
            </a:endParaRPr>
          </a:p>
          <a:p>
            <a:pPr marL="342900" indent="-342900">
              <a:buFont typeface="Arial" panose="020B0604020202020204" pitchFamily="34" charset="0"/>
              <a:buChar char="•"/>
            </a:pPr>
            <a:r>
              <a:rPr lang="en-US" sz="2400" dirty="0"/>
              <a:t>As with every other software and tool, the ribbon at the top has various options.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Some (such as Insert) are related to visuals, and some might be related to the modeling (such as Modeling) or data connections. </a:t>
            </a:r>
          </a:p>
        </p:txBody>
      </p:sp>
      <p:sp>
        <p:nvSpPr>
          <p:cNvPr id="2" name="Footer Placeholder 1">
            <a:extLst>
              <a:ext uri="{FF2B5EF4-FFF2-40B4-BE49-F238E27FC236}">
                <a16:creationId xmlns:a16="http://schemas.microsoft.com/office/drawing/2014/main" id="{77023860-B1C9-0C0C-6A03-B0456BAA353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27743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 we want from a dashboard?</a:t>
            </a:r>
          </a:p>
        </p:txBody>
      </p:sp>
      <p:sp>
        <p:nvSpPr>
          <p:cNvPr id="13" name="TextBox 12">
            <a:extLst>
              <a:ext uri="{FF2B5EF4-FFF2-40B4-BE49-F238E27FC236}">
                <a16:creationId xmlns:a16="http://schemas.microsoft.com/office/drawing/2014/main" id="{10EA0394-B2F4-12FB-335C-1C14D9AE302D}"/>
              </a:ext>
            </a:extLst>
          </p:cNvPr>
          <p:cNvSpPr txBox="1"/>
          <p:nvPr/>
        </p:nvSpPr>
        <p:spPr>
          <a:xfrm>
            <a:off x="484729" y="1503621"/>
            <a:ext cx="5857705" cy="4770537"/>
          </a:xfrm>
          <a:prstGeom prst="rect">
            <a:avLst/>
          </a:prstGeom>
          <a:noFill/>
        </p:spPr>
        <p:txBody>
          <a:bodyPr wrap="square">
            <a:spAutoFit/>
          </a:bodyPr>
          <a:lstStyle/>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Clear Objectives</a:t>
            </a:r>
            <a:r>
              <a:rPr lang="en-CA" sz="1600" b="1" i="0" u="none" strike="noStrike" dirty="0">
                <a:effectLst/>
              </a:rPr>
              <a:t>:</a:t>
            </a:r>
            <a:r>
              <a:rPr lang="en-CA" sz="1600" b="0" i="0" u="none" strike="noStrike" dirty="0">
                <a:effectLst/>
              </a:rPr>
              <a:t> The dashboard should have a clear purpose and focus on key performance indicators (KPIs) relevant to the audience's needs.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Historical Data Analysis (What Happened):</a:t>
            </a:r>
            <a:r>
              <a:rPr lang="en-CA" sz="1600" b="0" i="0" u="none" strike="noStrike" dirty="0">
                <a:effectLst/>
              </a:rPr>
              <a:t> Include metrics and trends from past data to understand historical performance.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Real-Time Data Monitoring (What is Happening):</a:t>
            </a:r>
            <a:r>
              <a:rPr lang="en-CA" sz="1600" b="0" i="0" u="none" strike="noStrike" dirty="0">
                <a:effectLst/>
              </a:rPr>
              <a:t> Display real-time data to track current performance and operations.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Predictive Analytics (What Will Happen):</a:t>
            </a:r>
            <a:r>
              <a:rPr lang="en-CA" sz="1600" b="0" i="0" u="none" strike="noStrike" dirty="0">
                <a:effectLst/>
              </a:rPr>
              <a:t> Incorporate forecasts and projections to anticipate future trends and outcomes (not a machine learning model). </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Interactive Elements:</a:t>
            </a:r>
            <a:r>
              <a:rPr lang="en-CA" sz="1600" b="0" i="0" u="none" strike="noStrike" dirty="0">
                <a:effectLst/>
              </a:rPr>
              <a:t> Use filters, drill-downs, and other interactive tools to allow users to explore and personalize data views.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Visual Clarity and Simplicity:</a:t>
            </a:r>
            <a:r>
              <a:rPr lang="en-CA" sz="1600" b="0" i="0" u="none" strike="noStrike" dirty="0">
                <a:effectLst/>
              </a:rPr>
              <a:t> Employ a clean layout with well-organized visual elements to make the dashboard easy to understand at a glance.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Consistent and Intuitive Design:</a:t>
            </a:r>
            <a:r>
              <a:rPr lang="en-CA" sz="1600" b="0" i="0" u="none" strike="noStrike" dirty="0">
                <a:effectLst/>
              </a:rPr>
              <a:t> Use a consistent color scheme and layout for easy navigation and interpretation.</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Actionable Insights:</a:t>
            </a:r>
            <a:r>
              <a:rPr lang="en-CA" sz="1600" b="0" i="0" u="none" strike="noStrike" dirty="0">
                <a:effectLst/>
              </a:rPr>
              <a:t> Ensure the dashboard provides insights that lead to actionable steps for improvement or growth.</a:t>
            </a:r>
          </a:p>
        </p:txBody>
      </p:sp>
      <p:pic>
        <p:nvPicPr>
          <p:cNvPr id="3" name="Picture 2" descr="A screenshot of a computer&#10;&#10;Description automatically generated">
            <a:extLst>
              <a:ext uri="{FF2B5EF4-FFF2-40B4-BE49-F238E27FC236}">
                <a16:creationId xmlns:a16="http://schemas.microsoft.com/office/drawing/2014/main" id="{0144D428-CC8D-0410-2CD8-F23ADD51F443}"/>
              </a:ext>
            </a:extLst>
          </p:cNvPr>
          <p:cNvPicPr>
            <a:picLocks noChangeAspect="1"/>
          </p:cNvPicPr>
          <p:nvPr/>
        </p:nvPicPr>
        <p:blipFill>
          <a:blip r:embed="rId2"/>
          <a:stretch>
            <a:fillRect/>
          </a:stretch>
        </p:blipFill>
        <p:spPr>
          <a:xfrm>
            <a:off x="6480324" y="2128991"/>
            <a:ext cx="5473084" cy="3519795"/>
          </a:xfrm>
          <a:prstGeom prst="rect">
            <a:avLst/>
          </a:prstGeom>
        </p:spPr>
      </p:pic>
      <p:sp>
        <p:nvSpPr>
          <p:cNvPr id="2" name="Footer Placeholder 1">
            <a:extLst>
              <a:ext uri="{FF2B5EF4-FFF2-40B4-BE49-F238E27FC236}">
                <a16:creationId xmlns:a16="http://schemas.microsoft.com/office/drawing/2014/main" id="{38C55F29-24D9-1B3A-B820-134675CC61A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318949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912877" cy="3416320"/>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Firstly, let’s connect some data to our file (Home &gt;&gt; Get data)</a:t>
            </a:r>
          </a:p>
          <a:p>
            <a:pPr marL="285750" indent="-285750">
              <a:buFont typeface="Arial" panose="020B0604020202020204" pitchFamily="34" charset="0"/>
              <a:buChar char="•"/>
            </a:pPr>
            <a:endParaRPr lang="en-US" sz="2400" dirty="0"/>
          </a:p>
        </p:txBody>
      </p:sp>
      <p:sp>
        <p:nvSpPr>
          <p:cNvPr id="2" name="Footer Placeholder 1">
            <a:extLst>
              <a:ext uri="{FF2B5EF4-FFF2-40B4-BE49-F238E27FC236}">
                <a16:creationId xmlns:a16="http://schemas.microsoft.com/office/drawing/2014/main" id="{7903DBB2-6A2C-36D3-C199-5A66B47010F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5429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Statistics</a:t>
            </a:r>
          </a:p>
        </p:txBody>
      </p:sp>
      <p:sp>
        <p:nvSpPr>
          <p:cNvPr id="2" name="TextBox 1">
            <a:extLst>
              <a:ext uri="{FF2B5EF4-FFF2-40B4-BE49-F238E27FC236}">
                <a16:creationId xmlns:a16="http://schemas.microsoft.com/office/drawing/2014/main" id="{347182E2-8849-7304-B94C-9E61DECA87B8}"/>
              </a:ext>
            </a:extLst>
          </p:cNvPr>
          <p:cNvSpPr txBox="1"/>
          <p:nvPr/>
        </p:nvSpPr>
        <p:spPr>
          <a:xfrm>
            <a:off x="1019624" y="1782395"/>
            <a:ext cx="5535821" cy="3293209"/>
          </a:xfrm>
          <a:prstGeom prst="rect">
            <a:avLst/>
          </a:prstGeom>
          <a:noFill/>
        </p:spPr>
        <p:txBody>
          <a:bodyPr wrap="square" rtlCol="0">
            <a:spAutoFit/>
          </a:bodyPr>
          <a:lstStyle/>
          <a:p>
            <a:r>
              <a:rPr lang="en-US" sz="2400" b="1" dirty="0"/>
              <a:t>What is statistics?</a:t>
            </a:r>
          </a:p>
          <a:p>
            <a:r>
              <a:rPr lang="en-CA" sz="2000" b="0" i="0" u="none" strike="noStrike" dirty="0">
                <a:solidFill>
                  <a:srgbClr val="2A2A2A"/>
                </a:solidFill>
                <a:effectLst/>
              </a:rPr>
              <a:t>One of the best ways to get information from numerical data. It’s used to estimate or measure a parameter. </a:t>
            </a:r>
          </a:p>
          <a:p>
            <a:endParaRPr lang="en-CA" sz="2000" dirty="0">
              <a:solidFill>
                <a:srgbClr val="2A2A2A"/>
              </a:solidFill>
            </a:endParaRPr>
          </a:p>
          <a:p>
            <a:endParaRPr lang="en-US" sz="2000" dirty="0"/>
          </a:p>
          <a:p>
            <a:r>
              <a:rPr lang="en-US" sz="2400" b="1" dirty="0"/>
              <a:t>Why is statistics vital? </a:t>
            </a:r>
          </a:p>
          <a:p>
            <a:r>
              <a:rPr lang="en-CA" b="0" i="0" u="none" strike="noStrike" dirty="0">
                <a:solidFill>
                  <a:srgbClr val="2A2A2A"/>
                </a:solidFill>
                <a:effectLst/>
              </a:rPr>
              <a:t>The important role of statistics is to represent unstructured data in the form of tables, graphs, and charts.</a:t>
            </a:r>
            <a:endParaRPr lang="en-US" b="1" dirty="0"/>
          </a:p>
        </p:txBody>
      </p:sp>
      <p:pic>
        <p:nvPicPr>
          <p:cNvPr id="3" name="Picture 2" descr="A table with numbers and text&#10;&#10;Description automatically generated">
            <a:extLst>
              <a:ext uri="{FF2B5EF4-FFF2-40B4-BE49-F238E27FC236}">
                <a16:creationId xmlns:a16="http://schemas.microsoft.com/office/drawing/2014/main" id="{06AA921A-CD5C-10FD-E7B3-84B6C883ADC9}"/>
              </a:ext>
            </a:extLst>
          </p:cNvPr>
          <p:cNvPicPr>
            <a:picLocks noChangeAspect="1"/>
          </p:cNvPicPr>
          <p:nvPr/>
        </p:nvPicPr>
        <p:blipFill>
          <a:blip r:embed="rId2"/>
          <a:stretch>
            <a:fillRect/>
          </a:stretch>
        </p:blipFill>
        <p:spPr>
          <a:xfrm>
            <a:off x="7434497" y="2036444"/>
            <a:ext cx="3886200" cy="2785110"/>
          </a:xfrm>
          <a:prstGeom prst="rect">
            <a:avLst/>
          </a:prstGeom>
        </p:spPr>
      </p:pic>
      <p:sp>
        <p:nvSpPr>
          <p:cNvPr id="6" name="Footer Placeholder 5">
            <a:extLst>
              <a:ext uri="{FF2B5EF4-FFF2-40B4-BE49-F238E27FC236}">
                <a16:creationId xmlns:a16="http://schemas.microsoft.com/office/drawing/2014/main" id="{0255C785-2199-EB57-EA4F-DD4F2050755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7706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3" y="6506160"/>
            <a:ext cx="435006" cy="365125"/>
          </a:xfrm>
        </p:spPr>
        <p:txBody>
          <a:bodyPr/>
          <a:lstStyle/>
          <a:p>
            <a:fld id="{F43B90E4-860F-204C-90CE-7C7F6EC99B67}" type="slidenum">
              <a:rPr lang="en-US" smtClean="0">
                <a:solidFill>
                  <a:schemeClr val="tx1"/>
                </a:solidFill>
              </a:rPr>
              <a:t>130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765208" y="1348961"/>
            <a:ext cx="10912877" cy="4893647"/>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which is a very common in real-life datasets. </a:t>
            </a:r>
          </a:p>
          <a:p>
            <a:pPr marL="285750" indent="-285750">
              <a:buFont typeface="Arial" panose="020B0604020202020204" pitchFamily="34" charset="0"/>
              <a:buChar char="•"/>
            </a:pP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Sales information (</a:t>
            </a:r>
            <a:r>
              <a:rPr lang="en-CA" sz="2400" b="1" dirty="0">
                <a:solidFill>
                  <a:srgbClr val="05192D"/>
                </a:solidFill>
                <a:latin typeface="Studio-Feixen-Sans"/>
              </a:rPr>
              <a:t>fact table</a:t>
            </a:r>
            <a:r>
              <a:rPr lang="en-CA" sz="2400" dirty="0">
                <a:solidFill>
                  <a:srgbClr val="05192D"/>
                </a:solidFill>
                <a:latin typeface="Studio-Feixen-Sans"/>
              </a:rPr>
              <a:t>):  </a:t>
            </a:r>
          </a:p>
          <a:p>
            <a:pPr marL="900000" indent="-285750">
              <a:buFont typeface="Arial" panose="020B0604020202020204" pitchFamily="34" charset="0"/>
              <a:buChar char="•"/>
            </a:pPr>
            <a:r>
              <a:rPr lang="en-CA" sz="2400" dirty="0" err="1">
                <a:solidFill>
                  <a:srgbClr val="05192D"/>
                </a:solidFill>
                <a:latin typeface="Studio-Feixen-Sans"/>
              </a:rPr>
              <a:t>FactSales.csv</a:t>
            </a: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Transaction details (</a:t>
            </a:r>
            <a:r>
              <a:rPr lang="en-CA" sz="2400" b="1" dirty="0">
                <a:solidFill>
                  <a:srgbClr val="05192D"/>
                </a:solidFill>
                <a:latin typeface="Studio-Feixen-Sans"/>
              </a:rPr>
              <a:t>dimension tables</a:t>
            </a:r>
            <a:r>
              <a:rPr lang="en-CA" sz="2400" dirty="0">
                <a:solidFill>
                  <a:srgbClr val="05192D"/>
                </a:solidFill>
                <a:latin typeface="Studio-Feixen-Sans"/>
              </a:rPr>
              <a:t>):</a:t>
            </a:r>
          </a:p>
          <a:p>
            <a:pPr marL="900000" indent="-285750">
              <a:buFont typeface="Arial" panose="020B0604020202020204" pitchFamily="34" charset="0"/>
              <a:buChar char="•"/>
            </a:pPr>
            <a:r>
              <a:rPr lang="en-CA" sz="2400" dirty="0" err="1">
                <a:solidFill>
                  <a:srgbClr val="05192D"/>
                </a:solidFill>
                <a:latin typeface="Studio-Feixen-Sans"/>
              </a:rPr>
              <a:t>DimCustomer.csv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DimEmployee.xlsx</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DimStockItem.csv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DimDate.csv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DimCity.csv</a:t>
            </a:r>
            <a:endParaRPr lang="en-CA" sz="2400" dirty="0">
              <a:solidFill>
                <a:srgbClr val="05192D"/>
              </a:solidFill>
              <a:latin typeface="Studio-Feixen-Sans"/>
            </a:endParaRPr>
          </a:p>
        </p:txBody>
      </p:sp>
      <p:sp>
        <p:nvSpPr>
          <p:cNvPr id="2" name="TextBox 1">
            <a:extLst>
              <a:ext uri="{FF2B5EF4-FFF2-40B4-BE49-F238E27FC236}">
                <a16:creationId xmlns:a16="http://schemas.microsoft.com/office/drawing/2014/main" id="{AF9E7B5A-B50F-9DE8-2CF5-2551C655DBEB}"/>
              </a:ext>
            </a:extLst>
          </p:cNvPr>
          <p:cNvSpPr txBox="1"/>
          <p:nvPr/>
        </p:nvSpPr>
        <p:spPr>
          <a:xfrm>
            <a:off x="5368210" y="3487811"/>
            <a:ext cx="6058582" cy="369332"/>
          </a:xfrm>
          <a:prstGeom prst="rect">
            <a:avLst/>
          </a:prstGeom>
          <a:noFill/>
          <a:ln>
            <a:solidFill>
              <a:srgbClr val="FF0000"/>
            </a:solidFill>
          </a:ln>
        </p:spPr>
        <p:txBody>
          <a:bodyPr wrap="none" rtlCol="0">
            <a:spAutoFit/>
          </a:bodyPr>
          <a:lstStyle/>
          <a:p>
            <a:r>
              <a:rPr lang="en-US" dirty="0"/>
              <a:t>Fact tables contain events or facts related to company activity. </a:t>
            </a:r>
          </a:p>
        </p:txBody>
      </p:sp>
      <p:sp>
        <p:nvSpPr>
          <p:cNvPr id="6" name="TextBox 5">
            <a:extLst>
              <a:ext uri="{FF2B5EF4-FFF2-40B4-BE49-F238E27FC236}">
                <a16:creationId xmlns:a16="http://schemas.microsoft.com/office/drawing/2014/main" id="{D313EFDC-BB8A-1342-0D5D-40A469E870B8}"/>
              </a:ext>
            </a:extLst>
          </p:cNvPr>
          <p:cNvSpPr txBox="1"/>
          <p:nvPr/>
        </p:nvSpPr>
        <p:spPr>
          <a:xfrm>
            <a:off x="5368210" y="4816541"/>
            <a:ext cx="6611645" cy="646331"/>
          </a:xfrm>
          <a:prstGeom prst="rect">
            <a:avLst/>
          </a:prstGeom>
          <a:noFill/>
          <a:ln>
            <a:solidFill>
              <a:srgbClr val="FF0000"/>
            </a:solidFill>
          </a:ln>
        </p:spPr>
        <p:txBody>
          <a:bodyPr wrap="square">
            <a:spAutoFit/>
          </a:bodyPr>
          <a:lstStyle/>
          <a:p>
            <a:r>
              <a:rPr lang="en-CA" b="0" i="0" u="none" strike="noStrike" dirty="0">
                <a:solidFill>
                  <a:srgbClr val="05192D"/>
                </a:solidFill>
                <a:effectLst/>
              </a:rPr>
              <a:t>Dimension tables are referred to to identify more information about each transaction</a:t>
            </a:r>
            <a:endParaRPr lang="en-US" dirty="0"/>
          </a:p>
        </p:txBody>
      </p:sp>
      <p:sp>
        <p:nvSpPr>
          <p:cNvPr id="3" name="Footer Placeholder 2">
            <a:extLst>
              <a:ext uri="{FF2B5EF4-FFF2-40B4-BE49-F238E27FC236}">
                <a16:creationId xmlns:a16="http://schemas.microsoft.com/office/drawing/2014/main" id="{08F54E70-357B-B7D3-50CF-DABB7EDAEF8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2007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EE799661-9565-811F-8E8A-3F523E85014A}"/>
              </a:ext>
            </a:extLst>
          </p:cNvPr>
          <p:cNvSpPr txBox="1"/>
          <p:nvPr/>
        </p:nvSpPr>
        <p:spPr>
          <a:xfrm>
            <a:off x="765207" y="1394664"/>
            <a:ext cx="10829029" cy="5078313"/>
          </a:xfrm>
          <a:prstGeom prst="rect">
            <a:avLst/>
          </a:prstGeom>
          <a:noFill/>
        </p:spPr>
        <p:txBody>
          <a:bodyPr wrap="square">
            <a:spAutoFit/>
          </a:bodyPr>
          <a:lstStyle/>
          <a:p>
            <a:pPr marL="285750" indent="-285750">
              <a:buFont typeface="Arial" panose="020B0604020202020204" pitchFamily="34" charset="0"/>
              <a:buChar char="•"/>
            </a:pPr>
            <a:r>
              <a:rPr lang="en-CA" sz="2400" dirty="0">
                <a:solidFill>
                  <a:srgbClr val="05192D"/>
                </a:solidFill>
              </a:rPr>
              <a:t>Firstly, let’s load and connect some data to our file (Home &gt;&gt; Get data)</a:t>
            </a:r>
          </a:p>
          <a:p>
            <a:pPr marL="285750" indent="-285750">
              <a:buFont typeface="Arial" panose="020B0604020202020204" pitchFamily="34" charset="0"/>
              <a:buChar char="•"/>
            </a:pPr>
            <a:endParaRPr lang="en-CA" sz="2000" dirty="0">
              <a:solidFill>
                <a:srgbClr val="05192D"/>
              </a:solidFill>
            </a:endParaRPr>
          </a:p>
          <a:p>
            <a:pPr marL="457200" indent="-457200">
              <a:buAutoNum type="arabicPeriod"/>
            </a:pPr>
            <a:r>
              <a:rPr lang="en-CA" sz="2000" dirty="0">
                <a:solidFill>
                  <a:srgbClr val="05192D"/>
                </a:solidFill>
              </a:rPr>
              <a:t>Load </a:t>
            </a:r>
            <a:r>
              <a:rPr lang="en-CA" sz="2000" dirty="0" err="1">
                <a:solidFill>
                  <a:srgbClr val="05192D"/>
                </a:solidFill>
              </a:rPr>
              <a:t>FactSale.csv</a:t>
            </a:r>
            <a:r>
              <a:rPr lang="en-CA" sz="2000" dirty="0">
                <a:solidFill>
                  <a:srgbClr val="05192D"/>
                </a:solidFill>
              </a:rPr>
              <a:t> </a:t>
            </a:r>
          </a:p>
          <a:p>
            <a:pPr marL="457200" indent="-457200">
              <a:buAutoNum type="arabicPeriod"/>
            </a:pPr>
            <a:r>
              <a:rPr lang="en-CA" sz="2000" dirty="0">
                <a:solidFill>
                  <a:srgbClr val="05192D"/>
                </a:solidFill>
              </a:rPr>
              <a:t>View the columns under data pane</a:t>
            </a:r>
          </a:p>
          <a:p>
            <a:pPr marL="457200" indent="-457200">
              <a:buAutoNum type="arabicPeriod"/>
            </a:pPr>
            <a:r>
              <a:rPr lang="en-CA" sz="2000" dirty="0">
                <a:solidFill>
                  <a:srgbClr val="05192D"/>
                </a:solidFill>
              </a:rPr>
              <a:t>Check out the Data view and how you can manipulate the raw data</a:t>
            </a:r>
          </a:p>
          <a:p>
            <a:pPr marL="457200" indent="-457200">
              <a:buAutoNum type="arabicPeriod"/>
            </a:pPr>
            <a:r>
              <a:rPr lang="en-CA" sz="2000" dirty="0">
                <a:solidFill>
                  <a:srgbClr val="05192D"/>
                </a:solidFill>
              </a:rPr>
              <a:t>Load </a:t>
            </a:r>
            <a:r>
              <a:rPr lang="en-CA" sz="2000" dirty="0" err="1">
                <a:solidFill>
                  <a:srgbClr val="05192D"/>
                </a:solidFill>
              </a:rPr>
              <a:t>DimEmployees.xlsx</a:t>
            </a:r>
            <a:r>
              <a:rPr lang="en-CA" sz="2000" dirty="0">
                <a:solidFill>
                  <a:srgbClr val="05192D"/>
                </a:solidFill>
              </a:rPr>
              <a:t> form Data view (Home &gt;&gt; Get data)</a:t>
            </a:r>
          </a:p>
          <a:p>
            <a:pPr marL="457200" indent="-457200">
              <a:buAutoNum type="arabicPeriod"/>
            </a:pPr>
            <a:r>
              <a:rPr lang="en-CA" sz="2000" dirty="0">
                <a:solidFill>
                  <a:srgbClr val="05192D"/>
                </a:solidFill>
              </a:rPr>
              <a:t>Explore the Model view</a:t>
            </a:r>
          </a:p>
          <a:p>
            <a:pPr marL="457200" indent="-457200">
              <a:buAutoNum type="arabicPeriod"/>
            </a:pPr>
            <a:r>
              <a:rPr lang="en-CA" sz="2000" dirty="0">
                <a:solidFill>
                  <a:srgbClr val="05192D"/>
                </a:solidFill>
              </a:rPr>
              <a:t>Delete the existing automatic relationship created by Power BI</a:t>
            </a:r>
          </a:p>
          <a:p>
            <a:pPr marL="457200" indent="-457200">
              <a:buAutoNum type="arabicPeriod"/>
            </a:pPr>
            <a:r>
              <a:rPr lang="en-CA" sz="2000" dirty="0">
                <a:solidFill>
                  <a:srgbClr val="05192D"/>
                </a:solidFill>
              </a:rPr>
              <a:t>Create a relationship manually (Salesperson Key)</a:t>
            </a:r>
          </a:p>
          <a:p>
            <a:pPr marL="457200" indent="-457200">
              <a:buAutoNum type="arabicPeriod"/>
            </a:pPr>
            <a:r>
              <a:rPr lang="en-CA" sz="2000" dirty="0">
                <a:solidFill>
                  <a:srgbClr val="05192D"/>
                </a:solidFill>
              </a:rPr>
              <a:t>Create some visuals in Report view </a:t>
            </a:r>
          </a:p>
          <a:p>
            <a:pPr marL="457200" indent="-457200">
              <a:buAutoNum type="arabicPeriod"/>
            </a:pPr>
            <a:r>
              <a:rPr lang="en-CA" sz="2000" dirty="0">
                <a:solidFill>
                  <a:srgbClr val="05192D"/>
                </a:solidFill>
              </a:rPr>
              <a:t>Create a bar chart of “Total Excluding Tax” from </a:t>
            </a:r>
            <a:r>
              <a:rPr lang="en-CA" sz="2000" dirty="0" err="1">
                <a:solidFill>
                  <a:srgbClr val="05192D"/>
                </a:solidFill>
              </a:rPr>
              <a:t>Factslae</a:t>
            </a:r>
            <a:r>
              <a:rPr lang="en-CA" sz="2000" dirty="0">
                <a:solidFill>
                  <a:srgbClr val="05192D"/>
                </a:solidFill>
              </a:rPr>
              <a:t> (drop it in to canvas)</a:t>
            </a:r>
          </a:p>
          <a:p>
            <a:pPr marL="457200" indent="-457200">
              <a:buAutoNum type="arabicPeriod"/>
            </a:pPr>
            <a:r>
              <a:rPr lang="en-CA" sz="2000" dirty="0">
                <a:solidFill>
                  <a:srgbClr val="05192D"/>
                </a:solidFill>
              </a:rPr>
              <a:t>Remove and resize the bar chart</a:t>
            </a:r>
          </a:p>
          <a:p>
            <a:pPr marL="457200" indent="-457200">
              <a:buAutoNum type="arabicPeriod"/>
            </a:pPr>
            <a:r>
              <a:rPr lang="en-CA" sz="2000" dirty="0">
                <a:solidFill>
                  <a:srgbClr val="05192D"/>
                </a:solidFill>
              </a:rPr>
              <a:t>Drag “Employee” from </a:t>
            </a:r>
            <a:r>
              <a:rPr lang="en-CA" sz="2000" dirty="0" err="1">
                <a:solidFill>
                  <a:srgbClr val="05192D"/>
                </a:solidFill>
              </a:rPr>
              <a:t>DimEmployee</a:t>
            </a:r>
            <a:r>
              <a:rPr lang="en-CA" sz="2000" dirty="0">
                <a:solidFill>
                  <a:srgbClr val="05192D"/>
                </a:solidFill>
              </a:rPr>
              <a:t> into X-axis</a:t>
            </a:r>
          </a:p>
          <a:p>
            <a:pPr marL="457200" indent="-457200">
              <a:buAutoNum type="arabicPeriod"/>
            </a:pPr>
            <a:r>
              <a:rPr lang="en-CA" sz="2000" dirty="0">
                <a:solidFill>
                  <a:srgbClr val="05192D"/>
                </a:solidFill>
              </a:rPr>
              <a:t>Create a card with “Total Excluding Tax” </a:t>
            </a:r>
          </a:p>
          <a:p>
            <a:pPr marL="457200" indent="-457200">
              <a:buAutoNum type="arabicPeriod"/>
            </a:pPr>
            <a:r>
              <a:rPr lang="en-CA" sz="2000" dirty="0">
                <a:solidFill>
                  <a:srgbClr val="05192D"/>
                </a:solidFill>
              </a:rPr>
              <a:t>Pay attention that the visualizations are interactive </a:t>
            </a:r>
          </a:p>
          <a:p>
            <a:pPr marL="457200" indent="-457200">
              <a:buAutoNum type="arabicPeriod"/>
            </a:pPr>
            <a:r>
              <a:rPr lang="en-CA" sz="2000" dirty="0">
                <a:solidFill>
                  <a:srgbClr val="05192D"/>
                </a:solidFill>
              </a:rPr>
              <a:t>Change the visualization to A </a:t>
            </a:r>
            <a:r>
              <a:rPr lang="en-CA" sz="2000" dirty="0" err="1">
                <a:solidFill>
                  <a:srgbClr val="05192D"/>
                </a:solidFill>
              </a:rPr>
              <a:t>Treemap</a:t>
            </a:r>
            <a:endParaRPr lang="en-CA" sz="2000" dirty="0">
              <a:solidFill>
                <a:srgbClr val="05192D"/>
              </a:solidFill>
            </a:endParaRPr>
          </a:p>
        </p:txBody>
      </p:sp>
      <p:sp>
        <p:nvSpPr>
          <p:cNvPr id="2" name="Footer Placeholder 1">
            <a:extLst>
              <a:ext uri="{FF2B5EF4-FFF2-40B4-BE49-F238E27FC236}">
                <a16:creationId xmlns:a16="http://schemas.microsoft.com/office/drawing/2014/main" id="{DC18D02E-3B7A-932C-207C-CD59FBEF39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96144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3E214B28-CAB6-960B-CA10-08079297B880}"/>
              </a:ext>
            </a:extLst>
          </p:cNvPr>
          <p:cNvSpPr txBox="1"/>
          <p:nvPr/>
        </p:nvSpPr>
        <p:spPr>
          <a:xfrm>
            <a:off x="765208" y="1337970"/>
            <a:ext cx="10829029" cy="4093428"/>
          </a:xfrm>
          <a:prstGeom prst="rect">
            <a:avLst/>
          </a:prstGeom>
          <a:noFill/>
        </p:spPr>
        <p:txBody>
          <a:bodyPr wrap="square">
            <a:spAutoFit/>
          </a:bodyPr>
          <a:lstStyle/>
          <a:p>
            <a:pPr marL="457200" indent="-457200">
              <a:buFont typeface="+mj-lt"/>
              <a:buAutoNum type="arabicPeriod" startAt="15"/>
            </a:pPr>
            <a:r>
              <a:rPr lang="en-CA" sz="2000" dirty="0">
                <a:solidFill>
                  <a:srgbClr val="05192D"/>
                </a:solidFill>
              </a:rPr>
              <a:t>Now add “Profit” from </a:t>
            </a:r>
            <a:r>
              <a:rPr lang="en-CA" sz="2000" dirty="0" err="1">
                <a:solidFill>
                  <a:srgbClr val="05192D"/>
                </a:solidFill>
              </a:rPr>
              <a:t>Factslae</a:t>
            </a:r>
            <a:r>
              <a:rPr lang="en-CA" sz="2000" dirty="0">
                <a:solidFill>
                  <a:srgbClr val="05192D"/>
                </a:solidFill>
              </a:rPr>
              <a:t> to the bar chart. </a:t>
            </a:r>
          </a:p>
          <a:p>
            <a:r>
              <a:rPr lang="en-CA" sz="2000" b="0" i="0" u="none" strike="noStrike" dirty="0">
                <a:solidFill>
                  <a:srgbClr val="05192D"/>
                </a:solidFill>
                <a:effectLst/>
                <a:latin typeface="Studio-Feixen-Sans"/>
              </a:rPr>
              <a:t>	There are now two bars and a legend here above to interpret the colors. Note that the 	numerical field has automatically been added under the Y-axis section in the Visualizations 	pane.</a:t>
            </a:r>
          </a:p>
          <a:p>
            <a:pPr marL="457200" indent="-457200">
              <a:buFont typeface="+mj-lt"/>
              <a:buAutoNum type="arabicPeriod" startAt="16"/>
            </a:pPr>
            <a:r>
              <a:rPr lang="en-CA" sz="2000" dirty="0">
                <a:solidFill>
                  <a:srgbClr val="05192D"/>
                </a:solidFill>
                <a:latin typeface="Studio-Feixen-Sans"/>
              </a:rPr>
              <a:t>Observe the “City Key” field in </a:t>
            </a:r>
            <a:r>
              <a:rPr lang="en-CA" sz="2000" dirty="0" err="1">
                <a:solidFill>
                  <a:srgbClr val="05192D"/>
                </a:solidFill>
                <a:latin typeface="Studio-Feixen-Sans"/>
              </a:rPr>
              <a:t>FactSale</a:t>
            </a:r>
            <a:r>
              <a:rPr lang="en-CA" sz="2000" dirty="0">
                <a:solidFill>
                  <a:srgbClr val="05192D"/>
                </a:solidFill>
                <a:latin typeface="Studio-Feixen-Sans"/>
              </a:rPr>
              <a:t> table. </a:t>
            </a:r>
          </a:p>
          <a:p>
            <a:pPr marL="457200" indent="-457200">
              <a:buFont typeface="+mj-lt"/>
              <a:buAutoNum type="arabicPeriod" startAt="16"/>
            </a:pPr>
            <a:r>
              <a:rPr lang="en-CA" sz="2000" dirty="0">
                <a:solidFill>
                  <a:srgbClr val="05192D"/>
                </a:solidFill>
                <a:latin typeface="Studio-Feixen-Sans"/>
              </a:rPr>
              <a:t>Add </a:t>
            </a:r>
            <a:r>
              <a:rPr lang="en-CA" sz="2000" dirty="0" err="1">
                <a:solidFill>
                  <a:srgbClr val="05192D"/>
                </a:solidFill>
                <a:latin typeface="Studio-Feixen-Sans"/>
              </a:rPr>
              <a:t>DimCity.csv</a:t>
            </a:r>
            <a:r>
              <a:rPr lang="en-CA" sz="2000" dirty="0">
                <a:solidFill>
                  <a:srgbClr val="05192D"/>
                </a:solidFill>
                <a:latin typeface="Studio-Feixen-Sans"/>
              </a:rPr>
              <a:t> table (it includes “State Province” and “Sales Territory”. </a:t>
            </a:r>
          </a:p>
          <a:p>
            <a:pPr marL="457200" indent="-457200">
              <a:buFont typeface="+mj-lt"/>
              <a:buAutoNum type="arabicPeriod" startAt="16"/>
            </a:pPr>
            <a:r>
              <a:rPr lang="en-CA" sz="2000" dirty="0">
                <a:solidFill>
                  <a:srgbClr val="05192D"/>
                </a:solidFill>
                <a:latin typeface="Studio-Feixen-Sans"/>
              </a:rPr>
              <a:t>Check the relation between </a:t>
            </a:r>
            <a:r>
              <a:rPr lang="en-CA" sz="2000" dirty="0" err="1">
                <a:solidFill>
                  <a:srgbClr val="05192D"/>
                </a:solidFill>
                <a:latin typeface="Studio-Feixen-Sans"/>
              </a:rPr>
              <a:t>DimCity</a:t>
            </a:r>
            <a:r>
              <a:rPr lang="en-CA" sz="2000" dirty="0">
                <a:solidFill>
                  <a:srgbClr val="05192D"/>
                </a:solidFill>
                <a:latin typeface="Studio-Feixen-Sans"/>
              </a:rPr>
              <a:t> and </a:t>
            </a:r>
            <a:r>
              <a:rPr lang="en-CA" sz="2000" dirty="0" err="1">
                <a:solidFill>
                  <a:srgbClr val="05192D"/>
                </a:solidFill>
                <a:latin typeface="Studio-Feixen-Sans"/>
              </a:rPr>
              <a:t>FactSale</a:t>
            </a:r>
            <a:r>
              <a:rPr lang="en-CA" sz="2000" dirty="0">
                <a:solidFill>
                  <a:srgbClr val="05192D"/>
                </a:solidFill>
                <a:latin typeface="Studio-Feixen-Sans"/>
              </a:rPr>
              <a:t> in model view. </a:t>
            </a:r>
          </a:p>
          <a:p>
            <a:pPr marL="457200" indent="-457200">
              <a:buFont typeface="+mj-lt"/>
              <a:buAutoNum type="arabicPeriod" startAt="16"/>
            </a:pPr>
            <a:r>
              <a:rPr lang="en-CA" sz="2000" dirty="0">
                <a:solidFill>
                  <a:srgbClr val="05192D"/>
                </a:solidFill>
                <a:latin typeface="Studio-Feixen-Sans"/>
              </a:rPr>
              <a:t>Add the ”State Province” field as a slicer. </a:t>
            </a:r>
          </a:p>
          <a:p>
            <a:pPr marL="457200" indent="-457200">
              <a:buFont typeface="+mj-lt"/>
              <a:buAutoNum type="arabicPeriod" startAt="16"/>
            </a:pPr>
            <a:r>
              <a:rPr lang="en-CA" sz="2000" b="0" i="0" u="none" strike="noStrike" dirty="0">
                <a:solidFill>
                  <a:srgbClr val="05192D"/>
                </a:solidFill>
                <a:effectLst/>
                <a:latin typeface="Studio-Feixen-Sans"/>
              </a:rPr>
              <a:t>Add a table and add “invoice date key”, “employee”, “total excluding tax”, “tax rate”, “profit”, “city”, and “state province”.</a:t>
            </a:r>
          </a:p>
          <a:p>
            <a:pPr marL="457200" indent="-457200">
              <a:buFont typeface="+mj-lt"/>
              <a:buAutoNum type="arabicPeriod" startAt="16"/>
            </a:pPr>
            <a:r>
              <a:rPr lang="en-CA" sz="2000" dirty="0">
                <a:solidFill>
                  <a:srgbClr val="05192D"/>
                </a:solidFill>
                <a:latin typeface="Studio-Feixen-Sans"/>
              </a:rPr>
              <a:t>Rearrange all the visualization to make everything looks nicer. </a:t>
            </a:r>
          </a:p>
          <a:p>
            <a:pPr marL="457200" indent="-457200">
              <a:buFont typeface="+mj-lt"/>
              <a:buAutoNum type="arabicPeriod" startAt="16"/>
            </a:pPr>
            <a:r>
              <a:rPr lang="en-CA" sz="2000" dirty="0">
                <a:solidFill>
                  <a:srgbClr val="05192D"/>
                </a:solidFill>
                <a:latin typeface="Studio-Feixen-Sans"/>
              </a:rPr>
              <a:t>Add a title to your dashboard using Text box.</a:t>
            </a:r>
          </a:p>
          <a:p>
            <a:pPr marL="457200" indent="-457200">
              <a:buFont typeface="+mj-lt"/>
              <a:buAutoNum type="arabicPeriod" startAt="16"/>
            </a:pPr>
            <a:r>
              <a:rPr lang="en-CA" sz="2000" dirty="0">
                <a:solidFill>
                  <a:srgbClr val="05192D"/>
                </a:solidFill>
                <a:latin typeface="Studio-Feixen-Sans"/>
              </a:rPr>
              <a:t>Rename the page. </a:t>
            </a:r>
          </a:p>
        </p:txBody>
      </p:sp>
      <p:sp>
        <p:nvSpPr>
          <p:cNvPr id="6" name="TextBox 5">
            <a:extLst>
              <a:ext uri="{FF2B5EF4-FFF2-40B4-BE49-F238E27FC236}">
                <a16:creationId xmlns:a16="http://schemas.microsoft.com/office/drawing/2014/main" id="{5A0CC32C-9079-8C92-C59F-CA015417CD36}"/>
              </a:ext>
            </a:extLst>
          </p:cNvPr>
          <p:cNvSpPr txBox="1"/>
          <p:nvPr/>
        </p:nvSpPr>
        <p:spPr>
          <a:xfrm>
            <a:off x="1786056" y="5608158"/>
            <a:ext cx="8787329" cy="707886"/>
          </a:xfrm>
          <a:prstGeom prst="rect">
            <a:avLst/>
          </a:prstGeom>
          <a:noFill/>
          <a:ln>
            <a:solidFill>
              <a:srgbClr val="FF0000"/>
            </a:solidFill>
          </a:ln>
        </p:spPr>
        <p:txBody>
          <a:bodyPr wrap="square">
            <a:spAutoFit/>
          </a:bodyPr>
          <a:lstStyle/>
          <a:p>
            <a:r>
              <a:rPr lang="en-CA" sz="2000" b="0" i="0" u="none" strike="noStrike" dirty="0">
                <a:solidFill>
                  <a:srgbClr val="05192D"/>
                </a:solidFill>
                <a:effectLst/>
              </a:rPr>
              <a:t>Remember, in order to add a new visualization, we have to select a blank spot as to not modify an existing visualization. </a:t>
            </a:r>
            <a:endParaRPr lang="en-US" sz="2000" dirty="0"/>
          </a:p>
        </p:txBody>
      </p:sp>
      <p:sp>
        <p:nvSpPr>
          <p:cNvPr id="3" name="Footer Placeholder 2">
            <a:extLst>
              <a:ext uri="{FF2B5EF4-FFF2-40B4-BE49-F238E27FC236}">
                <a16:creationId xmlns:a16="http://schemas.microsoft.com/office/drawing/2014/main" id="{43BC7EE6-4DB7-D0FF-E23B-6F2EB686D32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96975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581162"/>
            <a:ext cx="10829029" cy="2677656"/>
          </a:xfrm>
          <a:prstGeom prst="rect">
            <a:avLst/>
          </a:prstGeom>
          <a:noFill/>
        </p:spPr>
        <p:txBody>
          <a:bodyPr wrap="square">
            <a:spAutoFit/>
          </a:bodyPr>
          <a:lstStyle/>
          <a:p>
            <a:r>
              <a:rPr lang="en-CA" sz="2400" dirty="0">
                <a:solidFill>
                  <a:srgbClr val="05192D"/>
                </a:solidFill>
              </a:rPr>
              <a:t>Change the color and font of bar chart</a:t>
            </a:r>
          </a:p>
          <a:p>
            <a:endParaRPr lang="en-CA" sz="2400" dirty="0">
              <a:solidFill>
                <a:srgbClr val="05192D"/>
              </a:solidFill>
            </a:endParaRPr>
          </a:p>
          <a:p>
            <a:r>
              <a:rPr lang="en-CA" sz="2400" dirty="0">
                <a:solidFill>
                  <a:srgbClr val="05192D"/>
                </a:solidFill>
              </a:rPr>
              <a:t>X axis</a:t>
            </a:r>
          </a:p>
          <a:p>
            <a:r>
              <a:rPr lang="en-CA" sz="2400" dirty="0">
                <a:solidFill>
                  <a:srgbClr val="05192D"/>
                </a:solidFill>
              </a:rPr>
              <a:t>Y axis</a:t>
            </a:r>
          </a:p>
          <a:p>
            <a:r>
              <a:rPr lang="en-CA" sz="2400" dirty="0">
                <a:solidFill>
                  <a:srgbClr val="05192D"/>
                </a:solidFill>
              </a:rPr>
              <a:t>Columns</a:t>
            </a:r>
          </a:p>
          <a:p>
            <a:r>
              <a:rPr lang="en-CA" sz="2400" dirty="0">
                <a:solidFill>
                  <a:srgbClr val="05192D"/>
                </a:solidFill>
              </a:rPr>
              <a:t>Chart Title</a:t>
            </a:r>
          </a:p>
          <a:p>
            <a:r>
              <a:rPr lang="en-CA" sz="2400" dirty="0">
                <a:solidFill>
                  <a:srgbClr val="05192D"/>
                </a:solidFill>
              </a:rPr>
              <a:t> </a:t>
            </a:r>
          </a:p>
        </p:txBody>
      </p:sp>
      <p:sp>
        <p:nvSpPr>
          <p:cNvPr id="3" name="Footer Placeholder 2">
            <a:extLst>
              <a:ext uri="{FF2B5EF4-FFF2-40B4-BE49-F238E27FC236}">
                <a16:creationId xmlns:a16="http://schemas.microsoft.com/office/drawing/2014/main" id="{FC4EB52C-4503-0857-122D-E722B90FD65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6395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Model View – Many to One Relationship</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359202"/>
            <a:ext cx="10829029"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Power BI, </a:t>
            </a:r>
            <a:r>
              <a:rPr lang="en-CA" sz="2400" b="1" i="0" u="none" strike="noStrike" dirty="0">
                <a:effectLst/>
              </a:rPr>
              <a:t>relationships</a:t>
            </a:r>
            <a:r>
              <a:rPr lang="en-CA" sz="2400" b="0" i="0" u="none" strike="noStrike" dirty="0">
                <a:effectLst/>
              </a:rPr>
              <a:t> are used to connect tables in a way that enables you to work across them in your analyses, reports, and visualizations. These relationships are typically based on a common column or set of columns.</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In Power BI’s </a:t>
            </a:r>
            <a:r>
              <a:rPr lang="en-CA" sz="2400" b="1" i="0" u="none" strike="noStrike" dirty="0">
                <a:effectLst/>
              </a:rPr>
              <a:t>Model View</a:t>
            </a:r>
            <a:r>
              <a:rPr lang="en-CA" sz="2400" b="0" i="0" u="none" strike="noStrike" dirty="0">
                <a:effectLst/>
              </a:rPr>
              <a:t>, a "</a:t>
            </a:r>
            <a:r>
              <a:rPr lang="en-CA" sz="2400" b="1" i="0" u="none" strike="noStrike" dirty="0">
                <a:effectLst/>
              </a:rPr>
              <a:t>many-to-one</a:t>
            </a:r>
            <a:r>
              <a:rPr lang="en-CA" sz="2400" b="0" i="0" u="none" strike="noStrike" dirty="0">
                <a:effectLst/>
              </a:rPr>
              <a:t>" relationship is a type of relationship between two tables. </a:t>
            </a:r>
            <a:r>
              <a:rPr lang="en-CA" sz="2400" dirty="0"/>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 "</a:t>
            </a:r>
            <a:r>
              <a:rPr lang="en-CA" sz="2400" b="1" i="0" u="none" strike="noStrike" dirty="0">
                <a:effectLst/>
              </a:rPr>
              <a:t>many-to-one</a:t>
            </a:r>
            <a:r>
              <a:rPr lang="en-CA" sz="2400" b="0" i="0" u="none" strike="noStrike" dirty="0">
                <a:effectLst/>
              </a:rPr>
              <a:t>" relationship occurs when each record in the "</a:t>
            </a:r>
            <a:r>
              <a:rPr lang="en-CA" sz="2400" b="1" i="0" u="none" strike="noStrike" dirty="0">
                <a:effectLst/>
              </a:rPr>
              <a:t>many</a:t>
            </a:r>
            <a:r>
              <a:rPr lang="en-CA" sz="2400" b="0" i="0" u="none" strike="noStrike" dirty="0">
                <a:effectLst/>
              </a:rPr>
              <a:t>" table can be related to one (and only one) record in the "</a:t>
            </a:r>
            <a:r>
              <a:rPr lang="en-CA" sz="2400" b="1" i="0" u="none" strike="noStrike" dirty="0">
                <a:effectLst/>
              </a:rPr>
              <a:t>one</a:t>
            </a:r>
            <a:r>
              <a:rPr lang="en-CA" sz="2400" b="0" i="0" u="none" strike="noStrike" dirty="0">
                <a:effectLst/>
              </a:rPr>
              <a:t>" table.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Here, relationship between </a:t>
            </a:r>
            <a:r>
              <a:rPr lang="en-CA" sz="2400" dirty="0" err="1"/>
              <a:t>FactSale</a:t>
            </a:r>
            <a:r>
              <a:rPr lang="en-CA" sz="2400" dirty="0"/>
              <a:t> and </a:t>
            </a:r>
            <a:r>
              <a:rPr lang="en-CA" sz="2400" dirty="0" err="1"/>
              <a:t>DimCity</a:t>
            </a:r>
            <a:r>
              <a:rPr lang="en-CA" sz="2400" dirty="0"/>
              <a:t> is </a:t>
            </a:r>
            <a:r>
              <a:rPr lang="en-CA" sz="2400" b="1" dirty="0"/>
              <a:t>many to one</a:t>
            </a:r>
            <a:r>
              <a:rPr lang="en-CA" sz="2400" dirty="0"/>
              <a:t>, </a:t>
            </a:r>
            <a:r>
              <a:rPr lang="en-CA" sz="2400" b="0" i="0" u="none" strike="noStrike" dirty="0">
                <a:effectLst/>
              </a:rPr>
              <a:t>implies that many sales (records in the </a:t>
            </a:r>
            <a:r>
              <a:rPr lang="en-CA" sz="2400" dirty="0" err="1"/>
              <a:t>FactSale</a:t>
            </a:r>
            <a:r>
              <a:rPr lang="en-CA" sz="2400" b="0" i="0" u="none" strike="noStrike" dirty="0">
                <a:effectLst/>
              </a:rPr>
              <a:t> table) can be associated with one city (a record in the </a:t>
            </a:r>
            <a:r>
              <a:rPr lang="en-CA" sz="2400" dirty="0" err="1"/>
              <a:t>DimCity</a:t>
            </a:r>
            <a:r>
              <a:rPr lang="en-CA" sz="2400" b="0" i="0" u="none" strike="noStrike" dirty="0">
                <a:effectLst/>
              </a:rPr>
              <a:t> table).</a:t>
            </a:r>
            <a:endParaRPr lang="en-CA" sz="2400" dirty="0"/>
          </a:p>
        </p:txBody>
      </p:sp>
      <p:sp>
        <p:nvSpPr>
          <p:cNvPr id="3" name="Footer Placeholder 2">
            <a:extLst>
              <a:ext uri="{FF2B5EF4-FFF2-40B4-BE49-F238E27FC236}">
                <a16:creationId xmlns:a16="http://schemas.microsoft.com/office/drawing/2014/main" id="{FEF9389D-4F27-315D-E6A8-7113DC8F8EE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037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important role of Statistics in Data Science </a:t>
            </a:r>
          </a:p>
        </p:txBody>
      </p:sp>
      <p:sp>
        <p:nvSpPr>
          <p:cNvPr id="2" name="TextBox 1">
            <a:extLst>
              <a:ext uri="{FF2B5EF4-FFF2-40B4-BE49-F238E27FC236}">
                <a16:creationId xmlns:a16="http://schemas.microsoft.com/office/drawing/2014/main" id="{347182E2-8849-7304-B94C-9E61DECA87B8}"/>
              </a:ext>
            </a:extLst>
          </p:cNvPr>
          <p:cNvSpPr txBox="1"/>
          <p:nvPr/>
        </p:nvSpPr>
        <p:spPr>
          <a:xfrm>
            <a:off x="543563" y="1569681"/>
            <a:ext cx="5743649" cy="4708981"/>
          </a:xfrm>
          <a:prstGeom prst="rect">
            <a:avLst/>
          </a:prstGeom>
          <a:noFill/>
        </p:spPr>
        <p:txBody>
          <a:bodyPr wrap="square" rtlCol="0">
            <a:spAutoFit/>
          </a:bodyPr>
          <a:lstStyle/>
          <a:p>
            <a:pPr marL="342900" indent="-342900">
              <a:buFont typeface="Arial" panose="020B0604020202020204" pitchFamily="34" charset="0"/>
              <a:buChar char="•"/>
            </a:pPr>
            <a:r>
              <a:rPr lang="en-CA" sz="2000" b="0" i="0" u="none" strike="noStrike" dirty="0">
                <a:solidFill>
                  <a:srgbClr val="2A2A2A"/>
                </a:solidFill>
                <a:effectLst/>
              </a:rPr>
              <a:t>Statistics will provide a roadmap for the whole process of data science. </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solidFill>
                  <a:srgbClr val="2A2A2A"/>
                </a:solidFill>
                <a:effectLst/>
              </a:rPr>
              <a:t>Statistics is one of the major parts of the data science field and helps us get better results from data, validating models and underlying patterns.</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effectLst/>
              </a:rPr>
              <a:t>Statistics allows data scientists to quantify uncertainty and make predictions while accounting for randomness and variability in data.</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Statistics enables decision-makers to derive insights from data through hypothesis testing, probability, and predictive modeling, leading to more informed and evidence-based decisions.</a:t>
            </a:r>
            <a:endParaRPr lang="en-CA" sz="2000" dirty="0"/>
          </a:p>
        </p:txBody>
      </p:sp>
      <p:pic>
        <p:nvPicPr>
          <p:cNvPr id="11" name="Picture 2" descr="data science">
            <a:extLst>
              <a:ext uri="{FF2B5EF4-FFF2-40B4-BE49-F238E27FC236}">
                <a16:creationId xmlns:a16="http://schemas.microsoft.com/office/drawing/2014/main" id="{DA80827C-3519-4533-B956-C3C584818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69"/>
          <a:stretch/>
        </p:blipFill>
        <p:spPr bwMode="auto">
          <a:xfrm>
            <a:off x="6287212" y="1984731"/>
            <a:ext cx="5712209" cy="32175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3537A19-C2E4-AF3D-655C-730DA087E5F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646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Sample &amp; Population</a:t>
            </a:r>
          </a:p>
        </p:txBody>
      </p:sp>
      <p:sp>
        <p:nvSpPr>
          <p:cNvPr id="54" name="TextBox 53">
            <a:extLst>
              <a:ext uri="{FF2B5EF4-FFF2-40B4-BE49-F238E27FC236}">
                <a16:creationId xmlns:a16="http://schemas.microsoft.com/office/drawing/2014/main" id="{770180D7-7863-DEC4-CB0C-8FCB9E9549EB}"/>
              </a:ext>
            </a:extLst>
          </p:cNvPr>
          <p:cNvSpPr txBox="1"/>
          <p:nvPr/>
        </p:nvSpPr>
        <p:spPr>
          <a:xfrm>
            <a:off x="475924" y="2171478"/>
            <a:ext cx="4380020" cy="2277547"/>
          </a:xfrm>
          <a:prstGeom prst="rect">
            <a:avLst/>
          </a:prstGeom>
          <a:noFill/>
        </p:spPr>
        <p:txBody>
          <a:bodyPr wrap="square">
            <a:spAutoFit/>
          </a:bodyPr>
          <a:lstStyle/>
          <a:p>
            <a:pPr algn="l"/>
            <a:r>
              <a:rPr lang="en-CA" sz="2400" b="1" i="0" u="none" strike="noStrike" dirty="0">
                <a:effectLst/>
              </a:rPr>
              <a:t>Population</a:t>
            </a:r>
            <a:r>
              <a:rPr lang="en-CA" sz="2400" b="0" i="0" u="none" strike="noStrike" dirty="0">
                <a:effectLst/>
              </a:rPr>
              <a:t>: </a:t>
            </a:r>
            <a:r>
              <a:rPr lang="en-CA" sz="2000" b="0" i="0" u="none" strike="noStrike" dirty="0">
                <a:effectLst/>
              </a:rPr>
              <a:t>The entire group that you want to draw conclusions about.</a:t>
            </a:r>
          </a:p>
          <a:p>
            <a:pPr algn="l"/>
            <a:endParaRPr lang="en-CA" b="0" i="0" u="none" strike="noStrike" dirty="0">
              <a:effectLst/>
            </a:endParaRPr>
          </a:p>
          <a:p>
            <a:pPr algn="l"/>
            <a:endParaRPr lang="en-CA" dirty="0"/>
          </a:p>
          <a:p>
            <a:pPr algn="l"/>
            <a:endParaRPr lang="en-CA" b="0" i="0" u="none" strike="noStrike" dirty="0">
              <a:effectLst/>
            </a:endParaRPr>
          </a:p>
          <a:p>
            <a:pPr algn="l"/>
            <a:r>
              <a:rPr lang="en-CA" sz="2400" b="1" i="0" u="none" strike="noStrike" dirty="0">
                <a:effectLst/>
              </a:rPr>
              <a:t>Sample</a:t>
            </a:r>
            <a:r>
              <a:rPr lang="en-CA" sz="2400" b="0" i="0" u="none" strike="noStrike" dirty="0">
                <a:effectLst/>
              </a:rPr>
              <a:t>: </a:t>
            </a:r>
            <a:r>
              <a:rPr lang="en-CA" sz="2000" b="0" i="0" u="none" strike="noStrike" dirty="0">
                <a:effectLst/>
              </a:rPr>
              <a:t>A subset of the population that is used to represent the group.</a:t>
            </a:r>
            <a:endParaRPr lang="en-CA" b="0" i="0" u="none" strike="noStrike" dirty="0">
              <a:effectLst/>
            </a:endParaRPr>
          </a:p>
        </p:txBody>
      </p:sp>
      <p:pic>
        <p:nvPicPr>
          <p:cNvPr id="57" name="Picture 56" descr="A diagram of people connected to a circle&#10;&#10;Description automatically generated">
            <a:extLst>
              <a:ext uri="{FF2B5EF4-FFF2-40B4-BE49-F238E27FC236}">
                <a16:creationId xmlns:a16="http://schemas.microsoft.com/office/drawing/2014/main" id="{9D30A076-488F-2377-9BB0-BD3761A065F3}"/>
              </a:ext>
            </a:extLst>
          </p:cNvPr>
          <p:cNvPicPr>
            <a:picLocks noChangeAspect="1"/>
          </p:cNvPicPr>
          <p:nvPr/>
        </p:nvPicPr>
        <p:blipFill>
          <a:blip r:embed="rId2"/>
          <a:stretch>
            <a:fillRect/>
          </a:stretch>
        </p:blipFill>
        <p:spPr>
          <a:xfrm>
            <a:off x="5268896" y="1726802"/>
            <a:ext cx="6227686" cy="3425227"/>
          </a:xfrm>
          <a:prstGeom prst="rect">
            <a:avLst/>
          </a:prstGeom>
        </p:spPr>
      </p:pic>
      <p:sp>
        <p:nvSpPr>
          <p:cNvPr id="2" name="Footer Placeholder 1">
            <a:extLst>
              <a:ext uri="{FF2B5EF4-FFF2-40B4-BE49-F238E27FC236}">
                <a16:creationId xmlns:a16="http://schemas.microsoft.com/office/drawing/2014/main" id="{E7D562D2-7D44-23B0-7A98-112E12290AD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64263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Use a Sample</a:t>
            </a:r>
          </a:p>
        </p:txBody>
      </p:sp>
      <p:sp>
        <p:nvSpPr>
          <p:cNvPr id="54" name="TextBox 53">
            <a:extLst>
              <a:ext uri="{FF2B5EF4-FFF2-40B4-BE49-F238E27FC236}">
                <a16:creationId xmlns:a16="http://schemas.microsoft.com/office/drawing/2014/main" id="{1645722B-E56D-5B5C-5729-20F4E172BFE6}"/>
              </a:ext>
            </a:extLst>
          </p:cNvPr>
          <p:cNvSpPr txBox="1"/>
          <p:nvPr/>
        </p:nvSpPr>
        <p:spPr>
          <a:xfrm>
            <a:off x="552142" y="2548958"/>
            <a:ext cx="9186660" cy="1983620"/>
          </a:xfrm>
          <a:prstGeom prst="rect">
            <a:avLst/>
          </a:prstGeom>
          <a:noFill/>
        </p:spPr>
        <p:txBody>
          <a:bodyPr wrap="square">
            <a:spAutoFit/>
          </a:bodyPr>
          <a:lstStyle/>
          <a:p>
            <a:pPr algn="l">
              <a:lnSpc>
                <a:spcPct val="150000"/>
              </a:lnSpc>
            </a:pPr>
            <a:r>
              <a:rPr lang="en-CA" sz="2400" b="1" i="0" u="none" strike="noStrike" dirty="0">
                <a:effectLst/>
              </a:rPr>
              <a:t>Example of samples: </a:t>
            </a:r>
          </a:p>
          <a:p>
            <a:pPr algn="l">
              <a:lnSpc>
                <a:spcPct val="150000"/>
              </a:lnSpc>
            </a:pPr>
            <a:r>
              <a:rPr lang="en-CA" sz="2000" dirty="0"/>
              <a:t>- </a:t>
            </a:r>
            <a:r>
              <a:rPr lang="en-CA" sz="2000" b="0" i="0" u="none" strike="noStrike" dirty="0">
                <a:effectLst/>
              </a:rPr>
              <a:t>A survey of 10,000 voters in a country.</a:t>
            </a:r>
          </a:p>
          <a:p>
            <a:pPr algn="l">
              <a:lnSpc>
                <a:spcPct val="150000"/>
              </a:lnSpc>
            </a:pPr>
            <a:r>
              <a:rPr lang="en-CA" sz="2000" b="0" i="0" u="none" strike="noStrike" dirty="0">
                <a:effectLst/>
              </a:rPr>
              <a:t>- 50 trees selected from the forest for measurement.</a:t>
            </a:r>
          </a:p>
          <a:p>
            <a:pPr algn="l">
              <a:lnSpc>
                <a:spcPct val="150000"/>
              </a:lnSpc>
            </a:pPr>
            <a:r>
              <a:rPr lang="en-CA" sz="2000" b="0" i="0" u="none" strike="noStrike" dirty="0">
                <a:effectLst/>
              </a:rPr>
              <a:t>- A group of 50 students chosen for a research study at an university </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2" y="1589138"/>
            <a:ext cx="10247401" cy="707886"/>
          </a:xfrm>
          <a:prstGeom prst="rect">
            <a:avLst/>
          </a:prstGeom>
          <a:noFill/>
        </p:spPr>
        <p:txBody>
          <a:bodyPr wrap="square">
            <a:spAutoFit/>
          </a:bodyPr>
          <a:lstStyle/>
          <a:p>
            <a:r>
              <a:rPr lang="en-CA" sz="2000" b="0" i="0" u="none" strike="noStrike" dirty="0">
                <a:effectLst/>
              </a:rPr>
              <a:t>It is often impractical or impossible to study the whole population due to constraints of time, cost, and logistics. </a:t>
            </a:r>
            <a:endParaRPr lang="en-US" sz="2000" dirty="0"/>
          </a:p>
        </p:txBody>
      </p:sp>
      <p:sp>
        <p:nvSpPr>
          <p:cNvPr id="58" name="TextBox 57">
            <a:extLst>
              <a:ext uri="{FF2B5EF4-FFF2-40B4-BE49-F238E27FC236}">
                <a16:creationId xmlns:a16="http://schemas.microsoft.com/office/drawing/2014/main" id="{EF542D53-5D07-8F1B-864A-5B40AE1252C0}"/>
              </a:ext>
            </a:extLst>
          </p:cNvPr>
          <p:cNvSpPr txBox="1"/>
          <p:nvPr/>
        </p:nvSpPr>
        <p:spPr>
          <a:xfrm>
            <a:off x="552142" y="4896976"/>
            <a:ext cx="10613164" cy="1077218"/>
          </a:xfrm>
          <a:prstGeom prst="rect">
            <a:avLst/>
          </a:prstGeom>
          <a:noFill/>
        </p:spPr>
        <p:txBody>
          <a:bodyPr wrap="square">
            <a:spAutoFit/>
          </a:bodyPr>
          <a:lstStyle/>
          <a:p>
            <a:r>
              <a:rPr lang="en-CA" sz="2400" b="1" i="0" u="none" strike="noStrike" dirty="0">
                <a:effectLst/>
              </a:rPr>
              <a:t>Random sampling:</a:t>
            </a:r>
          </a:p>
          <a:p>
            <a:r>
              <a:rPr lang="en-CA" sz="2000" b="0" i="0" u="none" strike="noStrike" dirty="0">
                <a:effectLst/>
              </a:rPr>
              <a:t>Ensures that every member of the population has an </a:t>
            </a:r>
            <a:r>
              <a:rPr lang="en-CA" sz="2000" b="1" i="0" u="none" strike="noStrike" dirty="0">
                <a:effectLst/>
              </a:rPr>
              <a:t>equal chance</a:t>
            </a:r>
            <a:r>
              <a:rPr lang="en-CA" sz="2000" b="0" i="0" u="none" strike="noStrike" dirty="0">
                <a:effectLst/>
              </a:rPr>
              <a:t> of being selected, which helps to avoid </a:t>
            </a:r>
            <a:r>
              <a:rPr lang="en-CA" sz="2000" b="1" i="0" u="none" strike="noStrike" dirty="0">
                <a:effectLst/>
              </a:rPr>
              <a:t>bias</a:t>
            </a:r>
            <a:r>
              <a:rPr lang="en-CA" sz="2000" b="0" i="0" u="none" strike="noStrike" dirty="0">
                <a:effectLst/>
              </a:rPr>
              <a:t> and makes the sample representative of the population.</a:t>
            </a:r>
            <a:endParaRPr lang="en-US" sz="2000" dirty="0"/>
          </a:p>
        </p:txBody>
      </p:sp>
      <p:sp>
        <p:nvSpPr>
          <p:cNvPr id="2" name="Footer Placeholder 1">
            <a:extLst>
              <a:ext uri="{FF2B5EF4-FFF2-40B4-BE49-F238E27FC236}">
                <a16:creationId xmlns:a16="http://schemas.microsoft.com/office/drawing/2014/main" id="{ADFF3913-6F46-790E-25A2-28845691DBD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9143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Random Sampling</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832330"/>
            <a:ext cx="10247401" cy="3416320"/>
          </a:xfrm>
          <a:prstGeom prst="rect">
            <a:avLst/>
          </a:prstGeom>
          <a:noFill/>
        </p:spPr>
        <p:txBody>
          <a:bodyPr wrap="square">
            <a:spAutoFit/>
          </a:bodyPr>
          <a:lstStyle/>
          <a:p>
            <a:pPr>
              <a:lnSpc>
                <a:spcPct val="90000"/>
              </a:lnSpc>
              <a:buFont typeface="Wingdings" pitchFamily="2" charset="2"/>
              <a:buNone/>
            </a:pPr>
            <a:r>
              <a:rPr lang="en-US" altLang="en-US" sz="2400" b="1" dirty="0"/>
              <a:t>Simple random sampling </a:t>
            </a:r>
            <a:r>
              <a:rPr lang="en-US" altLang="en-US" sz="2400" dirty="0"/>
              <a:t>is a procedure in which</a:t>
            </a:r>
          </a:p>
          <a:p>
            <a:pPr>
              <a:lnSpc>
                <a:spcPct val="90000"/>
              </a:lnSpc>
              <a:buFont typeface="Wingdings" pitchFamily="2" charset="2"/>
              <a:buNone/>
            </a:pPr>
            <a:r>
              <a:rPr lang="en-US" altLang="en-US" sz="2400" dirty="0"/>
              <a:t> </a:t>
            </a:r>
          </a:p>
          <a:p>
            <a:pPr marL="900000" indent="-342900">
              <a:lnSpc>
                <a:spcPct val="150000"/>
              </a:lnSpc>
              <a:buFont typeface="Arial" panose="020B0604020202020204" pitchFamily="34" charset="0"/>
              <a:buChar char="•"/>
            </a:pPr>
            <a:r>
              <a:rPr lang="en-US" altLang="en-US" sz="2400" dirty="0"/>
              <a:t>each member of the population is chosen strictly by chance</a:t>
            </a:r>
          </a:p>
          <a:p>
            <a:pPr marL="900000" indent="-342900">
              <a:lnSpc>
                <a:spcPct val="150000"/>
              </a:lnSpc>
              <a:buFont typeface="Arial" panose="020B0604020202020204" pitchFamily="34" charset="0"/>
              <a:buChar char="•"/>
            </a:pPr>
            <a:r>
              <a:rPr lang="en-US" altLang="en-US" sz="2400" dirty="0"/>
              <a:t>each member of the population is equally likely to be chosen</a:t>
            </a:r>
          </a:p>
          <a:p>
            <a:pPr marL="900000" indent="-342900">
              <a:lnSpc>
                <a:spcPct val="150000"/>
              </a:lnSpc>
              <a:buFont typeface="Arial" panose="020B0604020202020204" pitchFamily="34" charset="0"/>
              <a:buChar char="•"/>
            </a:pPr>
            <a:r>
              <a:rPr lang="en-US" altLang="en-US" sz="2400" dirty="0"/>
              <a:t>every possible sample of  </a:t>
            </a:r>
            <a:r>
              <a:rPr lang="en-US" altLang="en-US" sz="2400" i="1" dirty="0"/>
              <a:t>n</a:t>
            </a:r>
            <a:r>
              <a:rPr lang="en-US" altLang="en-US" sz="2400" dirty="0"/>
              <a:t>  objects is equally likely to be chosen</a:t>
            </a:r>
          </a:p>
          <a:p>
            <a:pPr>
              <a:lnSpc>
                <a:spcPct val="90000"/>
              </a:lnSpc>
            </a:pPr>
            <a:endParaRPr lang="en-US" altLang="en-US" sz="2400" dirty="0"/>
          </a:p>
          <a:p>
            <a:pPr>
              <a:lnSpc>
                <a:spcPct val="90000"/>
              </a:lnSpc>
              <a:buFont typeface="Wingdings" pitchFamily="2" charset="2"/>
              <a:buNone/>
            </a:pPr>
            <a:endParaRPr lang="en-US" altLang="en-US" sz="2400" dirty="0"/>
          </a:p>
          <a:p>
            <a:pPr>
              <a:lnSpc>
                <a:spcPct val="90000"/>
              </a:lnSpc>
              <a:buFont typeface="Wingdings" pitchFamily="2" charset="2"/>
              <a:buNone/>
            </a:pPr>
            <a:r>
              <a:rPr lang="en-US" altLang="en-US" sz="2400" dirty="0"/>
              <a:t>The resulting sample is called a </a:t>
            </a:r>
            <a:r>
              <a:rPr lang="en-US" altLang="en-US" sz="2400" b="1" dirty="0"/>
              <a:t>random sample</a:t>
            </a:r>
          </a:p>
        </p:txBody>
      </p:sp>
      <p:sp>
        <p:nvSpPr>
          <p:cNvPr id="2" name="Footer Placeholder 1">
            <a:extLst>
              <a:ext uri="{FF2B5EF4-FFF2-40B4-BE49-F238E27FC236}">
                <a16:creationId xmlns:a16="http://schemas.microsoft.com/office/drawing/2014/main" id="{96464330-5506-F903-3EFD-EADC548BD96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59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Sample and the Population</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489402"/>
            <a:ext cx="11299546" cy="5016758"/>
          </a:xfrm>
          <a:prstGeom prst="rect">
            <a:avLst/>
          </a:prstGeom>
          <a:noFill/>
        </p:spPr>
        <p:txBody>
          <a:bodyPr wrap="square">
            <a:spAutoFit/>
          </a:bodyPr>
          <a:lstStyle/>
          <a:p>
            <a:pPr algn="l">
              <a:buFont typeface="+mj-lt"/>
              <a:buAutoNum type="arabicPeriod"/>
            </a:pPr>
            <a:r>
              <a:rPr lang="en-CA" sz="2000" b="1" i="0" u="none" strike="noStrike" dirty="0">
                <a:effectLst/>
              </a:rPr>
              <a:t> Scenario</a:t>
            </a:r>
            <a:r>
              <a:rPr lang="en-CA" sz="2000" b="0" i="0" u="none" strike="noStrike" dirty="0">
                <a:effectLst/>
              </a:rPr>
              <a:t>: A survey is conducted on 500 high school students about their eating habits.</a:t>
            </a:r>
          </a:p>
          <a:p>
            <a:pPr lvl="1" algn="l"/>
            <a:r>
              <a:rPr lang="en-CA" sz="2000" b="1" i="0" u="none" strike="noStrike" dirty="0">
                <a:solidFill>
                  <a:schemeClr val="accent5">
                    <a:lumMod val="75000"/>
                  </a:schemeClr>
                </a:solidFill>
                <a:effectLst/>
              </a:rPr>
              <a:t>Population</a:t>
            </a:r>
            <a:r>
              <a:rPr lang="en-CA" sz="2000" b="0" i="0" u="none" strike="noStrike" dirty="0">
                <a:effectLst/>
              </a:rPr>
              <a:t>: All high school students</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500 high school students surveyed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company tests 30 out of its 500 software products for quality assurance.</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500 software products of the company</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30 products tested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In a city, a traffic study analyzes 200 randomly selected cars out of thousands during rush hour.</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cars in the city during rush hour</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200 cars selected for the study</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researcher is studying the impact of a new teaching method on all the third-grade students in a school district.</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third-grade students in the school district</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A group of students </a:t>
            </a:r>
          </a:p>
        </p:txBody>
      </p:sp>
      <p:sp>
        <p:nvSpPr>
          <p:cNvPr id="2" name="Footer Placeholder 1">
            <a:extLst>
              <a:ext uri="{FF2B5EF4-FFF2-40B4-BE49-F238E27FC236}">
                <a16:creationId xmlns:a16="http://schemas.microsoft.com/office/drawing/2014/main" id="{4287234D-410F-AE7F-266D-968BE220133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522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and Inferential Statistics</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42416" y="1827956"/>
            <a:ext cx="11299546" cy="3490186"/>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US" altLang="en-US" sz="2400" b="1" dirty="0"/>
              <a:t>Descriptive statistics</a:t>
            </a:r>
          </a:p>
          <a:p>
            <a:pPr lvl="1">
              <a:lnSpc>
                <a:spcPct val="110000"/>
              </a:lnSpc>
            </a:pPr>
            <a:r>
              <a:rPr lang="en-US" altLang="en-US" sz="2400" dirty="0"/>
              <a:t>Collecting, summarizing, and processing data to transform data into information</a:t>
            </a: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r>
              <a:rPr lang="en-US" altLang="en-US" sz="2400" b="1" dirty="0"/>
              <a:t>Inferential statistics</a:t>
            </a:r>
          </a:p>
          <a:p>
            <a:pPr lvl="1">
              <a:lnSpc>
                <a:spcPct val="120000"/>
              </a:lnSpc>
            </a:pPr>
            <a:r>
              <a:rPr lang="en-US" altLang="en-US" sz="2400" dirty="0"/>
              <a:t>Provide the basis for predictions, forecasts, and estimates that are used to transform information about samples into inferences about populations</a:t>
            </a:r>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821A9F36-C08E-0BC5-CD4C-75B6971C067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235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Engineering from University 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35646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900000" lvl="1" indent="-180000">
              <a:buFont typeface="Arial" panose="020B0604020202020204" pitchFamily="34" charset="0"/>
              <a:buChar char="•"/>
            </a:pPr>
            <a:r>
              <a:rPr lang="en-CA" sz="2000" dirty="0"/>
              <a:t>Tables </a:t>
            </a:r>
          </a:p>
          <a:p>
            <a:pPr marL="900000" lvl="1" indent="-180000">
              <a:buFont typeface="Arial" panose="020B0604020202020204" pitchFamily="34" charset="0"/>
              <a:buChar char="•"/>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900000" indent="-180000">
              <a:buFont typeface="Arial" panose="020B0604020202020204" pitchFamily="34" charset="0"/>
              <a:buChar char="•"/>
            </a:pPr>
            <a:r>
              <a:rPr lang="en-CA" sz="2000" dirty="0"/>
              <a:t>Measures of Central Tendency (Mean, Median, mode)</a:t>
            </a:r>
          </a:p>
          <a:p>
            <a:pPr marL="900000" indent="-180000">
              <a:buFont typeface="Arial" panose="020B0604020202020204" pitchFamily="34" charset="0"/>
              <a:buChar char="•"/>
            </a:pPr>
            <a:r>
              <a:rPr lang="en-CA" sz="2000" dirty="0"/>
              <a:t>Measures of Variation (Range, Interquartile Range, Variance, Standard Deviation)</a:t>
            </a:r>
          </a:p>
          <a:p>
            <a:pPr marL="900000" indent="-180000">
              <a:buFont typeface="Arial" panose="020B0604020202020204" pitchFamily="34" charset="0"/>
              <a:buChar char="•"/>
            </a:pPr>
            <a:r>
              <a:rPr lang="en-CA" sz="2000" dirty="0"/>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901505FF-F4AB-91CB-0CF9-CA896EE44B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886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6253500" cy="2677656"/>
          </a:xfrm>
          <a:prstGeom prst="rect">
            <a:avLst/>
          </a:prstGeom>
          <a:noFill/>
        </p:spPr>
        <p:txBody>
          <a:bodyPr wrap="square">
            <a:spAutoFit/>
          </a:bodyPr>
          <a:lstStyle/>
          <a:p>
            <a:r>
              <a:rPr lang="en-CA" sz="2400" b="1" dirty="0"/>
              <a:t>Tables:</a:t>
            </a:r>
          </a:p>
          <a:p>
            <a:endParaRPr lang="en-CA" sz="2400" b="1" dirty="0"/>
          </a:p>
          <a:p>
            <a:r>
              <a:rPr lang="en-CA" sz="2000" b="1" dirty="0"/>
              <a:t>Frequency Tables: </a:t>
            </a:r>
            <a:r>
              <a:rPr lang="en-CA" sz="2000" dirty="0"/>
              <a:t>Display the frequency of various outcomes in a sample.</a:t>
            </a:r>
          </a:p>
          <a:p>
            <a:endParaRPr lang="en-CA" sz="2000" dirty="0"/>
          </a:p>
          <a:p>
            <a:endParaRPr lang="en-CA" sz="2000" dirty="0"/>
          </a:p>
          <a:p>
            <a:r>
              <a:rPr lang="en-CA" sz="2000" b="1" dirty="0"/>
              <a:t>Data Tables: </a:t>
            </a:r>
            <a:r>
              <a:rPr lang="en-CA" sz="2000" dirty="0"/>
              <a:t>Standard tables that represent data with rows and columns.</a:t>
            </a:r>
          </a:p>
        </p:txBody>
      </p:sp>
      <p:graphicFrame>
        <p:nvGraphicFramePr>
          <p:cNvPr id="2" name="Table 1">
            <a:extLst>
              <a:ext uri="{FF2B5EF4-FFF2-40B4-BE49-F238E27FC236}">
                <a16:creationId xmlns:a16="http://schemas.microsoft.com/office/drawing/2014/main" id="{10FDAB5D-10A5-9AAF-5B5E-DF6BCCC64368}"/>
              </a:ext>
            </a:extLst>
          </p:cNvPr>
          <p:cNvGraphicFramePr>
            <a:graphicFrameLocks noGrp="1"/>
          </p:cNvGraphicFramePr>
          <p:nvPr>
            <p:extLst>
              <p:ext uri="{D42A27DB-BD31-4B8C-83A1-F6EECF244321}">
                <p14:modId xmlns:p14="http://schemas.microsoft.com/office/powerpoint/2010/main" val="2080049080"/>
              </p:ext>
            </p:extLst>
          </p:nvPr>
        </p:nvGraphicFramePr>
        <p:xfrm>
          <a:off x="8147807" y="506331"/>
          <a:ext cx="3082446" cy="5760720"/>
        </p:xfrm>
        <a:graphic>
          <a:graphicData uri="http://schemas.openxmlformats.org/drawingml/2006/table">
            <a:tbl>
              <a:tblPr firstRow="1" bandRow="1">
                <a:tableStyleId>{9D7B26C5-4107-4FEC-AEDC-1716B250A1EF}</a:tableStyleId>
              </a:tblPr>
              <a:tblGrid>
                <a:gridCol w="729863">
                  <a:extLst>
                    <a:ext uri="{9D8B030D-6E8A-4147-A177-3AD203B41FA5}">
                      <a16:colId xmlns:a16="http://schemas.microsoft.com/office/drawing/2014/main" val="2415922361"/>
                    </a:ext>
                  </a:extLst>
                </a:gridCol>
                <a:gridCol w="2352583">
                  <a:extLst>
                    <a:ext uri="{9D8B030D-6E8A-4147-A177-3AD203B41FA5}">
                      <a16:colId xmlns:a16="http://schemas.microsoft.com/office/drawing/2014/main" val="1248652071"/>
                    </a:ext>
                  </a:extLst>
                </a:gridCol>
              </a:tblGrid>
              <a:tr h="273600">
                <a:tc gridSpan="2">
                  <a:txBody>
                    <a:bodyPr/>
                    <a:lstStyle/>
                    <a:p>
                      <a:pPr algn="ctr"/>
                      <a:r>
                        <a:rPr lang="en-US" sz="1200" dirty="0"/>
                        <a:t>Frequency Distribution of IQ for Employees</a:t>
                      </a:r>
                    </a:p>
                  </a:txBody>
                  <a:tcPr/>
                </a:tc>
                <a:tc hMerge="1">
                  <a:txBody>
                    <a:bodyPr/>
                    <a:lstStyle/>
                    <a:p>
                      <a:endParaRPr lang="en-US" sz="1200" dirty="0"/>
                    </a:p>
                  </a:txBody>
                  <a:tcPr/>
                </a:tc>
                <a:extLst>
                  <a:ext uri="{0D108BD9-81ED-4DB2-BD59-A6C34878D82A}">
                    <a16:rowId xmlns:a16="http://schemas.microsoft.com/office/drawing/2014/main" val="3810057390"/>
                  </a:ext>
                </a:extLst>
              </a:tr>
              <a:tr h="273600">
                <a:tc>
                  <a:txBody>
                    <a:bodyPr/>
                    <a:lstStyle/>
                    <a:p>
                      <a:r>
                        <a:rPr lang="en-US" sz="1200" dirty="0"/>
                        <a:t>IQ</a:t>
                      </a:r>
                    </a:p>
                  </a:txBody>
                  <a:tcPr/>
                </a:tc>
                <a:tc>
                  <a:txBody>
                    <a:bodyPr/>
                    <a:lstStyle/>
                    <a:p>
                      <a:r>
                        <a:rPr lang="en-US" sz="1200" dirty="0"/>
                        <a:t>Frequency</a:t>
                      </a:r>
                    </a:p>
                  </a:txBody>
                  <a:tcPr/>
                </a:tc>
                <a:extLst>
                  <a:ext uri="{0D108BD9-81ED-4DB2-BD59-A6C34878D82A}">
                    <a16:rowId xmlns:a16="http://schemas.microsoft.com/office/drawing/2014/main" val="1133166385"/>
                  </a:ext>
                </a:extLst>
              </a:tr>
              <a:tr h="273600">
                <a:tc>
                  <a:txBody>
                    <a:bodyPr/>
                    <a:lstStyle/>
                    <a:p>
                      <a:r>
                        <a:rPr lang="en-US" sz="1200" dirty="0"/>
                        <a:t>82.00</a:t>
                      </a:r>
                    </a:p>
                  </a:txBody>
                  <a:tcPr/>
                </a:tc>
                <a:tc>
                  <a:txBody>
                    <a:bodyPr/>
                    <a:lstStyle/>
                    <a:p>
                      <a:r>
                        <a:rPr lang="en-US" sz="1200" dirty="0"/>
                        <a:t>1</a:t>
                      </a:r>
                    </a:p>
                  </a:txBody>
                  <a:tcPr/>
                </a:tc>
                <a:extLst>
                  <a:ext uri="{0D108BD9-81ED-4DB2-BD59-A6C34878D82A}">
                    <a16:rowId xmlns:a16="http://schemas.microsoft.com/office/drawing/2014/main" val="3556201988"/>
                  </a:ext>
                </a:extLst>
              </a:tr>
              <a:tr h="273600">
                <a:tc>
                  <a:txBody>
                    <a:bodyPr/>
                    <a:lstStyle/>
                    <a:p>
                      <a:r>
                        <a:rPr lang="en-US" sz="1200" dirty="0"/>
                        <a:t>87.00</a:t>
                      </a:r>
                    </a:p>
                  </a:txBody>
                  <a:tcPr/>
                </a:tc>
                <a:tc>
                  <a:txBody>
                    <a:bodyPr/>
                    <a:lstStyle/>
                    <a:p>
                      <a:r>
                        <a:rPr lang="en-US" sz="1200" dirty="0"/>
                        <a:t>1</a:t>
                      </a:r>
                    </a:p>
                  </a:txBody>
                  <a:tcPr/>
                </a:tc>
                <a:extLst>
                  <a:ext uri="{0D108BD9-81ED-4DB2-BD59-A6C34878D82A}">
                    <a16:rowId xmlns:a16="http://schemas.microsoft.com/office/drawing/2014/main" val="1060196312"/>
                  </a:ext>
                </a:extLst>
              </a:tr>
              <a:tr h="273600">
                <a:tc>
                  <a:txBody>
                    <a:bodyPr/>
                    <a:lstStyle/>
                    <a:p>
                      <a:r>
                        <a:rPr lang="en-US" sz="1200" dirty="0"/>
                        <a:t>89.00</a:t>
                      </a:r>
                    </a:p>
                  </a:txBody>
                  <a:tcPr/>
                </a:tc>
                <a:tc>
                  <a:txBody>
                    <a:bodyPr/>
                    <a:lstStyle/>
                    <a:p>
                      <a:r>
                        <a:rPr lang="en-US" sz="1200" dirty="0"/>
                        <a:t>1</a:t>
                      </a:r>
                    </a:p>
                  </a:txBody>
                  <a:tcPr/>
                </a:tc>
                <a:extLst>
                  <a:ext uri="{0D108BD9-81ED-4DB2-BD59-A6C34878D82A}">
                    <a16:rowId xmlns:a16="http://schemas.microsoft.com/office/drawing/2014/main" val="2414939213"/>
                  </a:ext>
                </a:extLst>
              </a:tr>
              <a:tr h="273600">
                <a:tc>
                  <a:txBody>
                    <a:bodyPr/>
                    <a:lstStyle/>
                    <a:p>
                      <a:r>
                        <a:rPr lang="en-US" sz="1200" dirty="0"/>
                        <a:t>93.00</a:t>
                      </a:r>
                    </a:p>
                  </a:txBody>
                  <a:tcPr/>
                </a:tc>
                <a:tc>
                  <a:txBody>
                    <a:bodyPr/>
                    <a:lstStyle/>
                    <a:p>
                      <a:r>
                        <a:rPr lang="en-US" sz="1200" dirty="0"/>
                        <a:t>1</a:t>
                      </a:r>
                    </a:p>
                  </a:txBody>
                  <a:tcPr/>
                </a:tc>
                <a:extLst>
                  <a:ext uri="{0D108BD9-81ED-4DB2-BD59-A6C34878D82A}">
                    <a16:rowId xmlns:a16="http://schemas.microsoft.com/office/drawing/2014/main" val="435585281"/>
                  </a:ext>
                </a:extLst>
              </a:tr>
              <a:tr h="273600">
                <a:tc>
                  <a:txBody>
                    <a:bodyPr/>
                    <a:lstStyle/>
                    <a:p>
                      <a:r>
                        <a:rPr lang="en-US" sz="1200" dirty="0"/>
                        <a:t>96.00</a:t>
                      </a:r>
                    </a:p>
                  </a:txBody>
                  <a:tcPr/>
                </a:tc>
                <a:tc>
                  <a:txBody>
                    <a:bodyPr/>
                    <a:lstStyle/>
                    <a:p>
                      <a:r>
                        <a:rPr lang="en-US" sz="1200" dirty="0"/>
                        <a:t>2</a:t>
                      </a:r>
                    </a:p>
                  </a:txBody>
                  <a:tcPr/>
                </a:tc>
                <a:extLst>
                  <a:ext uri="{0D108BD9-81ED-4DB2-BD59-A6C34878D82A}">
                    <a16:rowId xmlns:a16="http://schemas.microsoft.com/office/drawing/2014/main" val="4198536795"/>
                  </a:ext>
                </a:extLst>
              </a:tr>
              <a:tr h="273600">
                <a:tc>
                  <a:txBody>
                    <a:bodyPr/>
                    <a:lstStyle/>
                    <a:p>
                      <a:r>
                        <a:rPr lang="en-US" sz="1200" dirty="0"/>
                        <a:t>97.00</a:t>
                      </a:r>
                    </a:p>
                  </a:txBody>
                  <a:tcPr/>
                </a:tc>
                <a:tc>
                  <a:txBody>
                    <a:bodyPr/>
                    <a:lstStyle/>
                    <a:p>
                      <a:r>
                        <a:rPr lang="en-US" sz="1200" dirty="0"/>
                        <a:t>1</a:t>
                      </a:r>
                    </a:p>
                  </a:txBody>
                  <a:tcPr/>
                </a:tc>
                <a:extLst>
                  <a:ext uri="{0D108BD9-81ED-4DB2-BD59-A6C34878D82A}">
                    <a16:rowId xmlns:a16="http://schemas.microsoft.com/office/drawing/2014/main" val="907085943"/>
                  </a:ext>
                </a:extLst>
              </a:tr>
              <a:tr h="273600">
                <a:tc>
                  <a:txBody>
                    <a:bodyPr/>
                    <a:lstStyle/>
                    <a:p>
                      <a:r>
                        <a:rPr lang="en-US" sz="1200" dirty="0"/>
                        <a:t>102.00</a:t>
                      </a:r>
                    </a:p>
                  </a:txBody>
                  <a:tcPr/>
                </a:tc>
                <a:tc>
                  <a:txBody>
                    <a:bodyPr/>
                    <a:lstStyle/>
                    <a:p>
                      <a:r>
                        <a:rPr lang="en-US" sz="1200" dirty="0"/>
                        <a:t>1</a:t>
                      </a:r>
                    </a:p>
                  </a:txBody>
                  <a:tcPr/>
                </a:tc>
                <a:extLst>
                  <a:ext uri="{0D108BD9-81ED-4DB2-BD59-A6C34878D82A}">
                    <a16:rowId xmlns:a16="http://schemas.microsoft.com/office/drawing/2014/main" val="178973520"/>
                  </a:ext>
                </a:extLst>
              </a:tr>
              <a:tr h="273600">
                <a:tc>
                  <a:txBody>
                    <a:bodyPr/>
                    <a:lstStyle/>
                    <a:p>
                      <a:r>
                        <a:rPr lang="en-US" sz="1200" dirty="0"/>
                        <a:t>103.00</a:t>
                      </a:r>
                    </a:p>
                  </a:txBody>
                  <a:tcPr/>
                </a:tc>
                <a:tc>
                  <a:txBody>
                    <a:bodyPr/>
                    <a:lstStyle/>
                    <a:p>
                      <a:r>
                        <a:rPr lang="en-US" sz="1200" dirty="0"/>
                        <a:t>1</a:t>
                      </a:r>
                    </a:p>
                  </a:txBody>
                  <a:tcPr/>
                </a:tc>
                <a:extLst>
                  <a:ext uri="{0D108BD9-81ED-4DB2-BD59-A6C34878D82A}">
                    <a16:rowId xmlns:a16="http://schemas.microsoft.com/office/drawing/2014/main" val="3725316721"/>
                  </a:ext>
                </a:extLst>
              </a:tr>
              <a:tr h="273600">
                <a:tc>
                  <a:txBody>
                    <a:bodyPr/>
                    <a:lstStyle/>
                    <a:p>
                      <a:r>
                        <a:rPr lang="en-US" sz="1200" dirty="0"/>
                        <a:t>105.00</a:t>
                      </a:r>
                    </a:p>
                  </a:txBody>
                  <a:tcPr/>
                </a:tc>
                <a:tc>
                  <a:txBody>
                    <a:bodyPr/>
                    <a:lstStyle/>
                    <a:p>
                      <a:r>
                        <a:rPr lang="en-US" sz="1200" dirty="0"/>
                        <a:t>1</a:t>
                      </a:r>
                    </a:p>
                  </a:txBody>
                  <a:tcPr/>
                </a:tc>
                <a:extLst>
                  <a:ext uri="{0D108BD9-81ED-4DB2-BD59-A6C34878D82A}">
                    <a16:rowId xmlns:a16="http://schemas.microsoft.com/office/drawing/2014/main" val="2629405019"/>
                  </a:ext>
                </a:extLst>
              </a:tr>
              <a:tr h="273600">
                <a:tc>
                  <a:txBody>
                    <a:bodyPr/>
                    <a:lstStyle/>
                    <a:p>
                      <a:r>
                        <a:rPr lang="en-US" sz="1200" dirty="0"/>
                        <a:t>109.00</a:t>
                      </a:r>
                    </a:p>
                  </a:txBody>
                  <a:tcPr/>
                </a:tc>
                <a:tc>
                  <a:txBody>
                    <a:bodyPr/>
                    <a:lstStyle/>
                    <a:p>
                      <a:r>
                        <a:rPr lang="en-US" sz="1200" dirty="0"/>
                        <a:t>1</a:t>
                      </a:r>
                    </a:p>
                  </a:txBody>
                  <a:tcPr/>
                </a:tc>
                <a:extLst>
                  <a:ext uri="{0D108BD9-81ED-4DB2-BD59-A6C34878D82A}">
                    <a16:rowId xmlns:a16="http://schemas.microsoft.com/office/drawing/2014/main" val="2957941914"/>
                  </a:ext>
                </a:extLst>
              </a:tr>
              <a:tr h="273600">
                <a:tc>
                  <a:txBody>
                    <a:bodyPr/>
                    <a:lstStyle/>
                    <a:p>
                      <a:r>
                        <a:rPr lang="en-US" sz="1200" dirty="0"/>
                        <a:t>115.00</a:t>
                      </a:r>
                    </a:p>
                  </a:txBody>
                  <a:tcPr/>
                </a:tc>
                <a:tc>
                  <a:txBody>
                    <a:bodyPr/>
                    <a:lstStyle/>
                    <a:p>
                      <a:r>
                        <a:rPr lang="en-US" sz="1200" dirty="0"/>
                        <a:t>2</a:t>
                      </a:r>
                    </a:p>
                  </a:txBody>
                  <a:tcPr/>
                </a:tc>
                <a:extLst>
                  <a:ext uri="{0D108BD9-81ED-4DB2-BD59-A6C34878D82A}">
                    <a16:rowId xmlns:a16="http://schemas.microsoft.com/office/drawing/2014/main" val="3823489251"/>
                  </a:ext>
                </a:extLst>
              </a:tr>
              <a:tr h="273600">
                <a:tc>
                  <a:txBody>
                    <a:bodyPr/>
                    <a:lstStyle/>
                    <a:p>
                      <a:r>
                        <a:rPr lang="en-US" sz="1200" dirty="0"/>
                        <a:t>119.00</a:t>
                      </a:r>
                    </a:p>
                  </a:txBody>
                  <a:tcPr/>
                </a:tc>
                <a:tc>
                  <a:txBody>
                    <a:bodyPr/>
                    <a:lstStyle/>
                    <a:p>
                      <a:r>
                        <a:rPr lang="en-US" sz="1200" dirty="0"/>
                        <a:t>1</a:t>
                      </a:r>
                    </a:p>
                  </a:txBody>
                  <a:tcPr/>
                </a:tc>
                <a:extLst>
                  <a:ext uri="{0D108BD9-81ED-4DB2-BD59-A6C34878D82A}">
                    <a16:rowId xmlns:a16="http://schemas.microsoft.com/office/drawing/2014/main" val="2146861502"/>
                  </a:ext>
                </a:extLst>
              </a:tr>
              <a:tr h="273600">
                <a:tc>
                  <a:txBody>
                    <a:bodyPr/>
                    <a:lstStyle/>
                    <a:p>
                      <a:r>
                        <a:rPr lang="en-US" sz="1200" dirty="0"/>
                        <a:t>120.00</a:t>
                      </a:r>
                    </a:p>
                  </a:txBody>
                  <a:tcPr/>
                </a:tc>
                <a:tc>
                  <a:txBody>
                    <a:bodyPr/>
                    <a:lstStyle/>
                    <a:p>
                      <a:r>
                        <a:rPr lang="en-US" sz="1200" dirty="0"/>
                        <a:t>1</a:t>
                      </a:r>
                    </a:p>
                  </a:txBody>
                  <a:tcPr/>
                </a:tc>
                <a:extLst>
                  <a:ext uri="{0D108BD9-81ED-4DB2-BD59-A6C34878D82A}">
                    <a16:rowId xmlns:a16="http://schemas.microsoft.com/office/drawing/2014/main" val="3537937073"/>
                  </a:ext>
                </a:extLst>
              </a:tr>
              <a:tr h="273600">
                <a:tc>
                  <a:txBody>
                    <a:bodyPr/>
                    <a:lstStyle/>
                    <a:p>
                      <a:r>
                        <a:rPr lang="en-US" sz="1200" dirty="0"/>
                        <a:t>127.00</a:t>
                      </a:r>
                    </a:p>
                  </a:txBody>
                  <a:tcPr/>
                </a:tc>
                <a:tc>
                  <a:txBody>
                    <a:bodyPr/>
                    <a:lstStyle/>
                    <a:p>
                      <a:r>
                        <a:rPr lang="en-US" sz="1200" dirty="0"/>
                        <a:t>1</a:t>
                      </a:r>
                    </a:p>
                  </a:txBody>
                  <a:tcPr/>
                </a:tc>
                <a:extLst>
                  <a:ext uri="{0D108BD9-81ED-4DB2-BD59-A6C34878D82A}">
                    <a16:rowId xmlns:a16="http://schemas.microsoft.com/office/drawing/2014/main" val="794071774"/>
                  </a:ext>
                </a:extLst>
              </a:tr>
              <a:tr h="273600">
                <a:tc>
                  <a:txBody>
                    <a:bodyPr/>
                    <a:lstStyle/>
                    <a:p>
                      <a:r>
                        <a:rPr lang="en-US" sz="1200" dirty="0"/>
                        <a:t>131.00</a:t>
                      </a:r>
                    </a:p>
                  </a:txBody>
                  <a:tcPr/>
                </a:tc>
                <a:tc>
                  <a:txBody>
                    <a:bodyPr/>
                    <a:lstStyle/>
                    <a:p>
                      <a:r>
                        <a:rPr lang="en-US" sz="1200" dirty="0"/>
                        <a:t>2</a:t>
                      </a:r>
                    </a:p>
                  </a:txBody>
                  <a:tcPr/>
                </a:tc>
                <a:extLst>
                  <a:ext uri="{0D108BD9-81ED-4DB2-BD59-A6C34878D82A}">
                    <a16:rowId xmlns:a16="http://schemas.microsoft.com/office/drawing/2014/main" val="2628888556"/>
                  </a:ext>
                </a:extLst>
              </a:tr>
              <a:tr h="273600">
                <a:tc>
                  <a:txBody>
                    <a:bodyPr/>
                    <a:lstStyle/>
                    <a:p>
                      <a:r>
                        <a:rPr lang="en-US" sz="1200" dirty="0"/>
                        <a:t>140.00</a:t>
                      </a:r>
                    </a:p>
                  </a:txBody>
                  <a:tcPr/>
                </a:tc>
                <a:tc>
                  <a:txBody>
                    <a:bodyPr/>
                    <a:lstStyle/>
                    <a:p>
                      <a:r>
                        <a:rPr lang="en-US" sz="1200" dirty="0"/>
                        <a:t>1</a:t>
                      </a:r>
                    </a:p>
                  </a:txBody>
                  <a:tcPr/>
                </a:tc>
                <a:extLst>
                  <a:ext uri="{0D108BD9-81ED-4DB2-BD59-A6C34878D82A}">
                    <a16:rowId xmlns:a16="http://schemas.microsoft.com/office/drawing/2014/main" val="3081260927"/>
                  </a:ext>
                </a:extLst>
              </a:tr>
              <a:tr h="273600">
                <a:tc>
                  <a:txBody>
                    <a:bodyPr/>
                    <a:lstStyle/>
                    <a:p>
                      <a:r>
                        <a:rPr lang="en-US" sz="1200" dirty="0"/>
                        <a:t>144.00</a:t>
                      </a:r>
                    </a:p>
                  </a:txBody>
                  <a:tcPr/>
                </a:tc>
                <a:tc>
                  <a:txBody>
                    <a:bodyPr/>
                    <a:lstStyle/>
                    <a:p>
                      <a:r>
                        <a:rPr lang="en-US" sz="1200" dirty="0"/>
                        <a:t>3</a:t>
                      </a:r>
                    </a:p>
                  </a:txBody>
                  <a:tcPr/>
                </a:tc>
                <a:extLst>
                  <a:ext uri="{0D108BD9-81ED-4DB2-BD59-A6C34878D82A}">
                    <a16:rowId xmlns:a16="http://schemas.microsoft.com/office/drawing/2014/main" val="200051266"/>
                  </a:ext>
                </a:extLst>
              </a:tr>
              <a:tr h="273600">
                <a:tc>
                  <a:txBody>
                    <a:bodyPr/>
                    <a:lstStyle/>
                    <a:p>
                      <a:r>
                        <a:rPr lang="en-US" sz="1200" dirty="0"/>
                        <a:t>162.00</a:t>
                      </a:r>
                    </a:p>
                  </a:txBody>
                  <a:tcPr/>
                </a:tc>
                <a:tc>
                  <a:txBody>
                    <a:bodyPr/>
                    <a:lstStyle/>
                    <a:p>
                      <a:r>
                        <a:rPr lang="en-US" sz="1200" dirty="0"/>
                        <a:t>1</a:t>
                      </a:r>
                    </a:p>
                  </a:txBody>
                  <a:tcPr/>
                </a:tc>
                <a:extLst>
                  <a:ext uri="{0D108BD9-81ED-4DB2-BD59-A6C34878D82A}">
                    <a16:rowId xmlns:a16="http://schemas.microsoft.com/office/drawing/2014/main" val="205011427"/>
                  </a:ext>
                </a:extLst>
              </a:tr>
              <a:tr h="273600">
                <a:tc>
                  <a:txBody>
                    <a:bodyPr/>
                    <a:lstStyle/>
                    <a:p>
                      <a:r>
                        <a:rPr lang="en-US" sz="1200" dirty="0"/>
                        <a:t>Total</a:t>
                      </a:r>
                    </a:p>
                  </a:txBody>
                  <a:tcPr/>
                </a:tc>
                <a:tc>
                  <a:txBody>
                    <a:bodyPr/>
                    <a:lstStyle/>
                    <a:p>
                      <a:r>
                        <a:rPr lang="en-US" sz="1200" dirty="0"/>
                        <a:t>24</a:t>
                      </a:r>
                    </a:p>
                  </a:txBody>
                  <a:tcPr/>
                </a:tc>
                <a:extLst>
                  <a:ext uri="{0D108BD9-81ED-4DB2-BD59-A6C34878D82A}">
                    <a16:rowId xmlns:a16="http://schemas.microsoft.com/office/drawing/2014/main" val="3072011200"/>
                  </a:ext>
                </a:extLst>
              </a:tr>
            </a:tbl>
          </a:graphicData>
        </a:graphic>
      </p:graphicFrame>
      <p:graphicFrame>
        <p:nvGraphicFramePr>
          <p:cNvPr id="9" name="Table 8">
            <a:extLst>
              <a:ext uri="{FF2B5EF4-FFF2-40B4-BE49-F238E27FC236}">
                <a16:creationId xmlns:a16="http://schemas.microsoft.com/office/drawing/2014/main" id="{17B3278F-9683-E93F-B381-58FBEFCDEEA1}"/>
              </a:ext>
            </a:extLst>
          </p:cNvPr>
          <p:cNvGraphicFramePr>
            <a:graphicFrameLocks noGrp="1"/>
          </p:cNvGraphicFramePr>
          <p:nvPr>
            <p:extLst>
              <p:ext uri="{D42A27DB-BD31-4B8C-83A1-F6EECF244321}">
                <p14:modId xmlns:p14="http://schemas.microsoft.com/office/powerpoint/2010/main" val="3163063109"/>
              </p:ext>
            </p:extLst>
          </p:nvPr>
        </p:nvGraphicFramePr>
        <p:xfrm>
          <a:off x="775764" y="4532490"/>
          <a:ext cx="5320236" cy="1371600"/>
        </p:xfrm>
        <a:graphic>
          <a:graphicData uri="http://schemas.openxmlformats.org/drawingml/2006/table">
            <a:tbl>
              <a:tblPr firstRow="1" bandRow="1">
                <a:tableStyleId>{9D7B26C5-4107-4FEC-AEDC-1716B250A1EF}</a:tableStyleId>
              </a:tblPr>
              <a:tblGrid>
                <a:gridCol w="598201">
                  <a:extLst>
                    <a:ext uri="{9D8B030D-6E8A-4147-A177-3AD203B41FA5}">
                      <a16:colId xmlns:a16="http://schemas.microsoft.com/office/drawing/2014/main" val="2635562510"/>
                    </a:ext>
                  </a:extLst>
                </a:gridCol>
                <a:gridCol w="710509">
                  <a:extLst>
                    <a:ext uri="{9D8B030D-6E8A-4147-A177-3AD203B41FA5}">
                      <a16:colId xmlns:a16="http://schemas.microsoft.com/office/drawing/2014/main" val="908672206"/>
                    </a:ext>
                  </a:extLst>
                </a:gridCol>
                <a:gridCol w="1200263">
                  <a:extLst>
                    <a:ext uri="{9D8B030D-6E8A-4147-A177-3AD203B41FA5}">
                      <a16:colId xmlns:a16="http://schemas.microsoft.com/office/drawing/2014/main" val="1655584713"/>
                    </a:ext>
                  </a:extLst>
                </a:gridCol>
                <a:gridCol w="1322773">
                  <a:extLst>
                    <a:ext uri="{9D8B030D-6E8A-4147-A177-3AD203B41FA5}">
                      <a16:colId xmlns:a16="http://schemas.microsoft.com/office/drawing/2014/main" val="1444778880"/>
                    </a:ext>
                  </a:extLst>
                </a:gridCol>
                <a:gridCol w="1488490">
                  <a:extLst>
                    <a:ext uri="{9D8B030D-6E8A-4147-A177-3AD203B41FA5}">
                      <a16:colId xmlns:a16="http://schemas.microsoft.com/office/drawing/2014/main" val="1197076130"/>
                    </a:ext>
                  </a:extLst>
                </a:gridCol>
              </a:tblGrid>
              <a:tr h="273600">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Years of Experience</a:t>
                      </a:r>
                    </a:p>
                  </a:txBody>
                  <a:tcPr/>
                </a:tc>
                <a:extLst>
                  <a:ext uri="{0D108BD9-81ED-4DB2-BD59-A6C34878D82A}">
                    <a16:rowId xmlns:a16="http://schemas.microsoft.com/office/drawing/2014/main" val="4016027893"/>
                  </a:ext>
                </a:extLst>
              </a:tr>
              <a:tr h="273600">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5</a:t>
                      </a:r>
                    </a:p>
                  </a:txBody>
                  <a:tcPr/>
                </a:tc>
                <a:extLst>
                  <a:ext uri="{0D108BD9-81ED-4DB2-BD59-A6C34878D82A}">
                    <a16:rowId xmlns:a16="http://schemas.microsoft.com/office/drawing/2014/main" val="701003217"/>
                  </a:ext>
                </a:extLst>
              </a:tr>
              <a:tr h="273600">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3</a:t>
                      </a:r>
                    </a:p>
                  </a:txBody>
                  <a:tcPr/>
                </a:tc>
                <a:extLst>
                  <a:ext uri="{0D108BD9-81ED-4DB2-BD59-A6C34878D82A}">
                    <a16:rowId xmlns:a16="http://schemas.microsoft.com/office/drawing/2014/main" val="756071630"/>
                  </a:ext>
                </a:extLst>
              </a:tr>
              <a:tr h="273600">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15</a:t>
                      </a:r>
                    </a:p>
                  </a:txBody>
                  <a:tcPr/>
                </a:tc>
                <a:extLst>
                  <a:ext uri="{0D108BD9-81ED-4DB2-BD59-A6C34878D82A}">
                    <a16:rowId xmlns:a16="http://schemas.microsoft.com/office/drawing/2014/main" val="1638344856"/>
                  </a:ext>
                </a:extLst>
              </a:tr>
              <a:tr h="273600">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7</a:t>
                      </a:r>
                    </a:p>
                  </a:txBody>
                  <a:tcPr/>
                </a:tc>
                <a:extLst>
                  <a:ext uri="{0D108BD9-81ED-4DB2-BD59-A6C34878D82A}">
                    <a16:rowId xmlns:a16="http://schemas.microsoft.com/office/drawing/2014/main" val="2103542843"/>
                  </a:ext>
                </a:extLst>
              </a:tr>
            </a:tbl>
          </a:graphicData>
        </a:graphic>
      </p:graphicFrame>
      <p:sp>
        <p:nvSpPr>
          <p:cNvPr id="3" name="Footer Placeholder 2">
            <a:extLst>
              <a:ext uri="{FF2B5EF4-FFF2-40B4-BE49-F238E27FC236}">
                <a16:creationId xmlns:a16="http://schemas.microsoft.com/office/drawing/2014/main" id="{088D97F2-C177-223C-F25D-FA8AA181DFE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06663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08989" y="2551837"/>
            <a:ext cx="3199581" cy="1754326"/>
          </a:xfrm>
          <a:prstGeom prst="rect">
            <a:avLst/>
          </a:prstGeom>
          <a:noFill/>
        </p:spPr>
        <p:txBody>
          <a:bodyPr wrap="square">
            <a:spAutoFit/>
          </a:bodyPr>
          <a:lstStyle/>
          <a:p>
            <a:r>
              <a:rPr lang="en-CA" sz="2400" b="1" dirty="0"/>
              <a:t>Example:</a:t>
            </a:r>
          </a:p>
          <a:p>
            <a:endParaRPr lang="en-CA" sz="2400" b="1" dirty="0"/>
          </a:p>
          <a:p>
            <a:r>
              <a:rPr lang="en-CA" sz="2000" dirty="0"/>
              <a:t>Dataset of 373 employees’ information from a software company</a:t>
            </a:r>
          </a:p>
        </p:txBody>
      </p:sp>
      <p:graphicFrame>
        <p:nvGraphicFramePr>
          <p:cNvPr id="3" name="Table 2">
            <a:extLst>
              <a:ext uri="{FF2B5EF4-FFF2-40B4-BE49-F238E27FC236}">
                <a16:creationId xmlns:a16="http://schemas.microsoft.com/office/drawing/2014/main" id="{82DCC21D-8884-AE5D-0616-60EA133B7BB9}"/>
              </a:ext>
            </a:extLst>
          </p:cNvPr>
          <p:cNvGraphicFramePr>
            <a:graphicFrameLocks noGrp="1"/>
          </p:cNvGraphicFramePr>
          <p:nvPr>
            <p:extLst>
              <p:ext uri="{D42A27DB-BD31-4B8C-83A1-F6EECF244321}">
                <p14:modId xmlns:p14="http://schemas.microsoft.com/office/powerpoint/2010/main" val="3695668539"/>
              </p:ext>
            </p:extLst>
          </p:nvPr>
        </p:nvGraphicFramePr>
        <p:xfrm>
          <a:off x="4130108" y="777832"/>
          <a:ext cx="7606171" cy="5302336"/>
        </p:xfrm>
        <a:graphic>
          <a:graphicData uri="http://schemas.openxmlformats.org/drawingml/2006/table">
            <a:tbl>
              <a:tblPr firstRow="1" bandRow="1">
                <a:tableStyleId>{9D7B26C5-4107-4FEC-AEDC-1716B250A1EF}</a:tableStyleId>
              </a:tblPr>
              <a:tblGrid>
                <a:gridCol w="548379">
                  <a:extLst>
                    <a:ext uri="{9D8B030D-6E8A-4147-A177-3AD203B41FA5}">
                      <a16:colId xmlns:a16="http://schemas.microsoft.com/office/drawing/2014/main" val="2635562510"/>
                    </a:ext>
                  </a:extLst>
                </a:gridCol>
                <a:gridCol w="745770">
                  <a:extLst>
                    <a:ext uri="{9D8B030D-6E8A-4147-A177-3AD203B41FA5}">
                      <a16:colId xmlns:a16="http://schemas.microsoft.com/office/drawing/2014/main" val="908672206"/>
                    </a:ext>
                  </a:extLst>
                </a:gridCol>
                <a:gridCol w="1189607">
                  <a:extLst>
                    <a:ext uri="{9D8B030D-6E8A-4147-A177-3AD203B41FA5}">
                      <a16:colId xmlns:a16="http://schemas.microsoft.com/office/drawing/2014/main" val="1655584713"/>
                    </a:ext>
                  </a:extLst>
                </a:gridCol>
                <a:gridCol w="1642369">
                  <a:extLst>
                    <a:ext uri="{9D8B030D-6E8A-4147-A177-3AD203B41FA5}">
                      <a16:colId xmlns:a16="http://schemas.microsoft.com/office/drawing/2014/main" val="1444778880"/>
                    </a:ext>
                  </a:extLst>
                </a:gridCol>
                <a:gridCol w="1340529">
                  <a:extLst>
                    <a:ext uri="{9D8B030D-6E8A-4147-A177-3AD203B41FA5}">
                      <a16:colId xmlns:a16="http://schemas.microsoft.com/office/drawing/2014/main" val="2727329763"/>
                    </a:ext>
                  </a:extLst>
                </a:gridCol>
                <a:gridCol w="1415360">
                  <a:extLst>
                    <a:ext uri="{9D8B030D-6E8A-4147-A177-3AD203B41FA5}">
                      <a16:colId xmlns:a16="http://schemas.microsoft.com/office/drawing/2014/main" val="1197076130"/>
                    </a:ext>
                  </a:extLst>
                </a:gridCol>
                <a:gridCol w="724157">
                  <a:extLst>
                    <a:ext uri="{9D8B030D-6E8A-4147-A177-3AD203B41FA5}">
                      <a16:colId xmlns:a16="http://schemas.microsoft.com/office/drawing/2014/main" val="502420816"/>
                    </a:ext>
                  </a:extLst>
                </a:gridCol>
              </a:tblGrid>
              <a:tr h="284072">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Department</a:t>
                      </a:r>
                    </a:p>
                  </a:txBody>
                  <a:tcPr/>
                </a:tc>
                <a:tc>
                  <a:txBody>
                    <a:bodyPr/>
                    <a:lstStyle/>
                    <a:p>
                      <a:r>
                        <a:rPr lang="en-US" sz="1200" dirty="0"/>
                        <a:t>Years of Experience</a:t>
                      </a:r>
                    </a:p>
                  </a:txBody>
                  <a:tcPr/>
                </a:tc>
                <a:tc>
                  <a:txBody>
                    <a:bodyPr/>
                    <a:lstStyle/>
                    <a:p>
                      <a:r>
                        <a:rPr lang="en-US" sz="1200" dirty="0"/>
                        <a:t>Salary</a:t>
                      </a:r>
                    </a:p>
                  </a:txBody>
                  <a:tcPr/>
                </a:tc>
                <a:extLst>
                  <a:ext uri="{0D108BD9-81ED-4DB2-BD59-A6C34878D82A}">
                    <a16:rowId xmlns:a16="http://schemas.microsoft.com/office/drawing/2014/main" val="4016027893"/>
                  </a:ext>
                </a:extLst>
              </a:tr>
              <a:tr h="294362">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IT</a:t>
                      </a:r>
                    </a:p>
                  </a:txBody>
                  <a:tcPr/>
                </a:tc>
                <a:tc>
                  <a:txBody>
                    <a:bodyPr/>
                    <a:lstStyle/>
                    <a:p>
                      <a:r>
                        <a:rPr lang="en-US" sz="1200" dirty="0"/>
                        <a:t>5</a:t>
                      </a:r>
                    </a:p>
                  </a:txBody>
                  <a:tcPr/>
                </a:tc>
                <a:tc>
                  <a:txBody>
                    <a:bodyPr/>
                    <a:lstStyle/>
                    <a:p>
                      <a:r>
                        <a:rPr lang="en-US" sz="1200" dirty="0"/>
                        <a:t>90000</a:t>
                      </a:r>
                    </a:p>
                  </a:txBody>
                  <a:tcPr/>
                </a:tc>
                <a:extLst>
                  <a:ext uri="{0D108BD9-81ED-4DB2-BD59-A6C34878D82A}">
                    <a16:rowId xmlns:a16="http://schemas.microsoft.com/office/drawing/2014/main" val="701003217"/>
                  </a:ext>
                </a:extLst>
              </a:tr>
              <a:tr h="284101">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Data</a:t>
                      </a:r>
                    </a:p>
                  </a:txBody>
                  <a:tcPr/>
                </a:tc>
                <a:tc>
                  <a:txBody>
                    <a:bodyPr/>
                    <a:lstStyle/>
                    <a:p>
                      <a:r>
                        <a:rPr lang="en-US" sz="1200" dirty="0"/>
                        <a:t>3</a:t>
                      </a:r>
                    </a:p>
                  </a:txBody>
                  <a:tcPr/>
                </a:tc>
                <a:tc>
                  <a:txBody>
                    <a:bodyPr/>
                    <a:lstStyle/>
                    <a:p>
                      <a:r>
                        <a:rPr lang="en-US" sz="1200" dirty="0"/>
                        <a:t>65000</a:t>
                      </a:r>
                    </a:p>
                  </a:txBody>
                  <a:tcPr/>
                </a:tc>
                <a:extLst>
                  <a:ext uri="{0D108BD9-81ED-4DB2-BD59-A6C34878D82A}">
                    <a16:rowId xmlns:a16="http://schemas.microsoft.com/office/drawing/2014/main" val="756071630"/>
                  </a:ext>
                </a:extLst>
              </a:tr>
              <a:tr h="276263">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Operations</a:t>
                      </a:r>
                    </a:p>
                  </a:txBody>
                  <a:tcPr/>
                </a:tc>
                <a:tc>
                  <a:txBody>
                    <a:bodyPr/>
                    <a:lstStyle/>
                    <a:p>
                      <a:r>
                        <a:rPr lang="en-US" sz="1200" dirty="0"/>
                        <a:t>15</a:t>
                      </a:r>
                    </a:p>
                  </a:txBody>
                  <a:tcPr/>
                </a:tc>
                <a:tc>
                  <a:txBody>
                    <a:bodyPr/>
                    <a:lstStyle/>
                    <a:p>
                      <a:r>
                        <a:rPr lang="en-US" sz="1200" dirty="0"/>
                        <a:t>150000</a:t>
                      </a:r>
                    </a:p>
                  </a:txBody>
                  <a:tcPr/>
                </a:tc>
                <a:extLst>
                  <a:ext uri="{0D108BD9-81ED-4DB2-BD59-A6C34878D82A}">
                    <a16:rowId xmlns:a16="http://schemas.microsoft.com/office/drawing/2014/main" val="1638344856"/>
                  </a:ext>
                </a:extLst>
              </a:tr>
              <a:tr h="291937">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Sales</a:t>
                      </a:r>
                    </a:p>
                  </a:txBody>
                  <a:tcPr/>
                </a:tc>
                <a:tc>
                  <a:txBody>
                    <a:bodyPr/>
                    <a:lstStyle/>
                    <a:p>
                      <a:r>
                        <a:rPr lang="en-US" sz="1200" dirty="0"/>
                        <a:t>7</a:t>
                      </a:r>
                    </a:p>
                  </a:txBody>
                  <a:tcPr/>
                </a:tc>
                <a:tc>
                  <a:txBody>
                    <a:bodyPr/>
                    <a:lstStyle/>
                    <a:p>
                      <a:r>
                        <a:rPr lang="en-US" sz="1200" dirty="0"/>
                        <a:t>60000</a:t>
                      </a:r>
                    </a:p>
                  </a:txBody>
                  <a:tcPr/>
                </a:tc>
                <a:extLst>
                  <a:ext uri="{0D108BD9-81ED-4DB2-BD59-A6C34878D82A}">
                    <a16:rowId xmlns:a16="http://schemas.microsoft.com/office/drawing/2014/main" val="2103542843"/>
                  </a:ext>
                </a:extLst>
              </a:tr>
              <a:tr h="276263">
                <a:tc>
                  <a:txBody>
                    <a:bodyPr/>
                    <a:lstStyle/>
                    <a:p>
                      <a:r>
                        <a:rPr lang="en-US" sz="1200" dirty="0"/>
                        <a:t>52</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Director</a:t>
                      </a:r>
                    </a:p>
                  </a:txBody>
                  <a:tcPr/>
                </a:tc>
                <a:tc>
                  <a:txBody>
                    <a:bodyPr/>
                    <a:lstStyle/>
                    <a:p>
                      <a:r>
                        <a:rPr lang="en-US" sz="1200" dirty="0"/>
                        <a:t>Operations</a:t>
                      </a:r>
                    </a:p>
                  </a:txBody>
                  <a:tcPr/>
                </a:tc>
                <a:tc>
                  <a:txBody>
                    <a:bodyPr/>
                    <a:lstStyle/>
                    <a:p>
                      <a:r>
                        <a:rPr lang="en-US" sz="1200" dirty="0"/>
                        <a:t>20</a:t>
                      </a:r>
                    </a:p>
                  </a:txBody>
                  <a:tcPr/>
                </a:tc>
                <a:tc>
                  <a:txBody>
                    <a:bodyPr/>
                    <a:lstStyle/>
                    <a:p>
                      <a:r>
                        <a:rPr lang="en-US" sz="1200" dirty="0"/>
                        <a:t>200000</a:t>
                      </a:r>
                    </a:p>
                  </a:txBody>
                  <a:tcPr/>
                </a:tc>
                <a:extLst>
                  <a:ext uri="{0D108BD9-81ED-4DB2-BD59-A6C34878D82A}">
                    <a16:rowId xmlns:a16="http://schemas.microsoft.com/office/drawing/2014/main" val="4224541474"/>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Analyst</a:t>
                      </a:r>
                    </a:p>
                  </a:txBody>
                  <a:tcPr/>
                </a:tc>
                <a:tc>
                  <a:txBody>
                    <a:bodyPr/>
                    <a:lstStyle/>
                    <a:p>
                      <a:r>
                        <a:rPr lang="en-US" sz="1200" dirty="0"/>
                        <a:t>Data</a:t>
                      </a:r>
                    </a:p>
                  </a:txBody>
                  <a:tcPr/>
                </a:tc>
                <a:tc>
                  <a:txBody>
                    <a:bodyPr/>
                    <a:lstStyle/>
                    <a:p>
                      <a:r>
                        <a:rPr lang="en-US" sz="1200" dirty="0"/>
                        <a:t>2</a:t>
                      </a:r>
                    </a:p>
                  </a:txBody>
                  <a:tcPr/>
                </a:tc>
                <a:tc>
                  <a:txBody>
                    <a:bodyPr/>
                    <a:lstStyle/>
                    <a:p>
                      <a:r>
                        <a:rPr lang="en-US" sz="1200" dirty="0"/>
                        <a:t>55000</a:t>
                      </a:r>
                    </a:p>
                  </a:txBody>
                  <a:tcPr/>
                </a:tc>
                <a:extLst>
                  <a:ext uri="{0D108BD9-81ED-4DB2-BD59-A6C34878D82A}">
                    <a16:rowId xmlns:a16="http://schemas.microsoft.com/office/drawing/2014/main" val="917748626"/>
                  </a:ext>
                </a:extLst>
              </a:tr>
              <a:tr h="280182">
                <a:tc>
                  <a:txBody>
                    <a:bodyPr/>
                    <a:lstStyle/>
                    <a:p>
                      <a:r>
                        <a:rPr lang="en-US" sz="1200" dirty="0"/>
                        <a:t>42</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Product Manager</a:t>
                      </a:r>
                    </a:p>
                  </a:txBody>
                  <a:tcPr/>
                </a:tc>
                <a:tc>
                  <a:txBody>
                    <a:bodyPr/>
                    <a:lstStyle/>
                    <a:p>
                      <a:r>
                        <a:rPr lang="en-US" sz="1200" dirty="0"/>
                        <a:t>Operations</a:t>
                      </a:r>
                    </a:p>
                  </a:txBody>
                  <a:tcPr/>
                </a:tc>
                <a:tc>
                  <a:txBody>
                    <a:bodyPr/>
                    <a:lstStyle/>
                    <a:p>
                      <a:r>
                        <a:rPr lang="en-US" sz="1200" dirty="0"/>
                        <a:t>12</a:t>
                      </a:r>
                    </a:p>
                  </a:txBody>
                  <a:tcPr/>
                </a:tc>
                <a:tc>
                  <a:txBody>
                    <a:bodyPr/>
                    <a:lstStyle/>
                    <a:p>
                      <a:r>
                        <a:rPr lang="en-US" sz="1200" dirty="0"/>
                        <a:t>120000</a:t>
                      </a:r>
                    </a:p>
                  </a:txBody>
                  <a:tcPr/>
                </a:tc>
                <a:extLst>
                  <a:ext uri="{0D108BD9-81ED-4DB2-BD59-A6C34878D82A}">
                    <a16:rowId xmlns:a16="http://schemas.microsoft.com/office/drawing/2014/main" val="4061439402"/>
                  </a:ext>
                </a:extLst>
              </a:tr>
              <a:tr h="276263">
                <a:tc>
                  <a:txBody>
                    <a:bodyPr/>
                    <a:lstStyle/>
                    <a:p>
                      <a:r>
                        <a:rPr lang="en-US" sz="1200" dirty="0"/>
                        <a:t>31</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Sales Manger</a:t>
                      </a:r>
                    </a:p>
                  </a:txBody>
                  <a:tcPr/>
                </a:tc>
                <a:tc>
                  <a:txBody>
                    <a:bodyPr/>
                    <a:lstStyle/>
                    <a:p>
                      <a:r>
                        <a:rPr lang="en-US" sz="1200" dirty="0"/>
                        <a:t>Sales</a:t>
                      </a:r>
                    </a:p>
                  </a:txBody>
                  <a:tcPr/>
                </a:tc>
                <a:tc>
                  <a:txBody>
                    <a:bodyPr/>
                    <a:lstStyle/>
                    <a:p>
                      <a:r>
                        <a:rPr lang="en-US" sz="1200" dirty="0"/>
                        <a:t>4</a:t>
                      </a:r>
                    </a:p>
                  </a:txBody>
                  <a:tcPr/>
                </a:tc>
                <a:tc>
                  <a:txBody>
                    <a:bodyPr/>
                    <a:lstStyle/>
                    <a:p>
                      <a:r>
                        <a:rPr lang="en-US" sz="1200" dirty="0"/>
                        <a:t>80000</a:t>
                      </a:r>
                    </a:p>
                  </a:txBody>
                  <a:tcPr/>
                </a:tc>
                <a:extLst>
                  <a:ext uri="{0D108BD9-81ED-4DB2-BD59-A6C34878D82A}">
                    <a16:rowId xmlns:a16="http://schemas.microsoft.com/office/drawing/2014/main" val="2562632972"/>
                  </a:ext>
                </a:extLst>
              </a:tr>
              <a:tr h="276263">
                <a:tc>
                  <a:txBody>
                    <a:bodyPr/>
                    <a:lstStyle/>
                    <a:p>
                      <a:r>
                        <a:rPr lang="en-US" sz="1200" dirty="0"/>
                        <a:t>26</a:t>
                      </a:r>
                    </a:p>
                  </a:txBody>
                  <a:tcPr/>
                </a:tc>
                <a:tc>
                  <a:txBody>
                    <a:bodyPr/>
                    <a:lstStyle/>
                    <a:p>
                      <a:r>
                        <a:rPr lang="en-US" sz="1200" dirty="0"/>
                        <a:t>Female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Coordinator</a:t>
                      </a:r>
                    </a:p>
                  </a:txBody>
                  <a:tcPr/>
                </a:tc>
                <a:tc>
                  <a:txBody>
                    <a:bodyPr/>
                    <a:lstStyle/>
                    <a:p>
                      <a:r>
                        <a:rPr lang="en-US" sz="1200" dirty="0"/>
                        <a:t>Marketing</a:t>
                      </a:r>
                    </a:p>
                  </a:txBody>
                  <a:tcPr/>
                </a:tc>
                <a:tc>
                  <a:txBody>
                    <a:bodyPr/>
                    <a:lstStyle/>
                    <a:p>
                      <a:r>
                        <a:rPr lang="en-US" sz="1200" dirty="0"/>
                        <a:t>1</a:t>
                      </a:r>
                    </a:p>
                  </a:txBody>
                  <a:tcPr/>
                </a:tc>
                <a:tc>
                  <a:txBody>
                    <a:bodyPr/>
                    <a:lstStyle/>
                    <a:p>
                      <a:r>
                        <a:rPr lang="en-US" sz="1200" dirty="0"/>
                        <a:t>45000</a:t>
                      </a:r>
                    </a:p>
                  </a:txBody>
                  <a:tcPr/>
                </a:tc>
                <a:extLst>
                  <a:ext uri="{0D108BD9-81ED-4DB2-BD59-A6C34878D82A}">
                    <a16:rowId xmlns:a16="http://schemas.microsoft.com/office/drawing/2014/main" val="3915308341"/>
                  </a:ext>
                </a:extLst>
              </a:tr>
              <a:tr h="276263">
                <a:tc>
                  <a:txBody>
                    <a:bodyPr/>
                    <a:lstStyle/>
                    <a:p>
                      <a:r>
                        <a:rPr lang="en-US" sz="1200" dirty="0"/>
                        <a:t>38</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Scientist</a:t>
                      </a:r>
                    </a:p>
                  </a:txBody>
                  <a:tcPr/>
                </a:tc>
                <a:tc>
                  <a:txBody>
                    <a:bodyPr/>
                    <a:lstStyle/>
                    <a:p>
                      <a:r>
                        <a:rPr lang="en-US" sz="1200" dirty="0"/>
                        <a:t>Operations</a:t>
                      </a:r>
                    </a:p>
                  </a:txBody>
                  <a:tcPr/>
                </a:tc>
                <a:tc>
                  <a:txBody>
                    <a:bodyPr/>
                    <a:lstStyle/>
                    <a:p>
                      <a:r>
                        <a:rPr lang="en-US" sz="1200" dirty="0"/>
                        <a:t>10</a:t>
                      </a:r>
                    </a:p>
                  </a:txBody>
                  <a:tcPr/>
                </a:tc>
                <a:tc>
                  <a:txBody>
                    <a:bodyPr/>
                    <a:lstStyle/>
                    <a:p>
                      <a:r>
                        <a:rPr lang="en-US" sz="1200" dirty="0"/>
                        <a:t>110000</a:t>
                      </a:r>
                    </a:p>
                  </a:txBody>
                  <a:tcPr/>
                </a:tc>
                <a:extLst>
                  <a:ext uri="{0D108BD9-81ED-4DB2-BD59-A6C34878D82A}">
                    <a16:rowId xmlns:a16="http://schemas.microsoft.com/office/drawing/2014/main" val="3774205321"/>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Software Developer</a:t>
                      </a:r>
                    </a:p>
                  </a:txBody>
                  <a:tcPr/>
                </a:tc>
                <a:tc>
                  <a:txBody>
                    <a:bodyPr/>
                    <a:lstStyle/>
                    <a:p>
                      <a:r>
                        <a:rPr lang="en-US" sz="1200" dirty="0"/>
                        <a:t>IT</a:t>
                      </a:r>
                    </a:p>
                  </a:txBody>
                  <a:tcPr/>
                </a:tc>
                <a:tc>
                  <a:txBody>
                    <a:bodyPr/>
                    <a:lstStyle/>
                    <a:p>
                      <a:r>
                        <a:rPr lang="en-US" sz="1200" dirty="0"/>
                        <a:t>3</a:t>
                      </a:r>
                    </a:p>
                  </a:txBody>
                  <a:tcPr/>
                </a:tc>
                <a:tc>
                  <a:txBody>
                    <a:bodyPr/>
                    <a:lstStyle/>
                    <a:p>
                      <a:r>
                        <a:rPr lang="en-US" sz="1200" dirty="0"/>
                        <a:t>75000</a:t>
                      </a:r>
                    </a:p>
                  </a:txBody>
                  <a:tcPr/>
                </a:tc>
                <a:extLst>
                  <a:ext uri="{0D108BD9-81ED-4DB2-BD59-A6C34878D82A}">
                    <a16:rowId xmlns:a16="http://schemas.microsoft.com/office/drawing/2014/main" val="2755734904"/>
                  </a:ext>
                </a:extLst>
              </a:tr>
              <a:tr h="276263">
                <a:tc>
                  <a:txBody>
                    <a:bodyPr/>
                    <a:lstStyle/>
                    <a:p>
                      <a:r>
                        <a:rPr lang="en-US" sz="1200" dirty="0"/>
                        <a:t>48</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HR Manager</a:t>
                      </a:r>
                    </a:p>
                  </a:txBody>
                  <a:tcPr/>
                </a:tc>
                <a:tc>
                  <a:txBody>
                    <a:bodyPr/>
                    <a:lstStyle/>
                    <a:p>
                      <a:r>
                        <a:rPr lang="en-US" sz="1200" dirty="0"/>
                        <a:t>Human Resources</a:t>
                      </a:r>
                    </a:p>
                  </a:txBody>
                  <a:tcPr/>
                </a:tc>
                <a:tc>
                  <a:txBody>
                    <a:bodyPr/>
                    <a:lstStyle/>
                    <a:p>
                      <a:r>
                        <a:rPr lang="en-US" sz="1200" dirty="0"/>
                        <a:t>18</a:t>
                      </a:r>
                    </a:p>
                  </a:txBody>
                  <a:tcPr/>
                </a:tc>
                <a:tc>
                  <a:txBody>
                    <a:bodyPr/>
                    <a:lstStyle/>
                    <a:p>
                      <a:r>
                        <a:rPr lang="en-US" sz="1200" dirty="0"/>
                        <a:t>140000</a:t>
                      </a:r>
                    </a:p>
                  </a:txBody>
                  <a:tcPr/>
                </a:tc>
                <a:extLst>
                  <a:ext uri="{0D108BD9-81ED-4DB2-BD59-A6C34878D82A}">
                    <a16:rowId xmlns:a16="http://schemas.microsoft.com/office/drawing/2014/main" val="3829903444"/>
                  </a:ext>
                </a:extLst>
              </a:tr>
              <a:tr h="276263">
                <a:tc>
                  <a:txBody>
                    <a:bodyPr/>
                    <a:lstStyle/>
                    <a:p>
                      <a:r>
                        <a:rPr lang="en-US" sz="1200" dirty="0"/>
                        <a:t>35</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Financial Analyst</a:t>
                      </a:r>
                    </a:p>
                  </a:txBody>
                  <a:tcPr/>
                </a:tc>
                <a:tc>
                  <a:txBody>
                    <a:bodyPr/>
                    <a:lstStyle/>
                    <a:p>
                      <a:r>
                        <a:rPr lang="en-US" sz="1200" dirty="0"/>
                        <a:t>Data</a:t>
                      </a:r>
                    </a:p>
                  </a:txBody>
                  <a:tcPr/>
                </a:tc>
                <a:tc>
                  <a:txBody>
                    <a:bodyPr/>
                    <a:lstStyle/>
                    <a:p>
                      <a:r>
                        <a:rPr lang="en-US" sz="1200" dirty="0"/>
                        <a:t>6</a:t>
                      </a:r>
                    </a:p>
                  </a:txBody>
                  <a:tcPr/>
                </a:tc>
                <a:tc>
                  <a:txBody>
                    <a:bodyPr/>
                    <a:lstStyle/>
                    <a:p>
                      <a:r>
                        <a:rPr lang="en-US" sz="1200" dirty="0"/>
                        <a:t>65000</a:t>
                      </a:r>
                    </a:p>
                  </a:txBody>
                  <a:tcPr/>
                </a:tc>
                <a:extLst>
                  <a:ext uri="{0D108BD9-81ED-4DB2-BD59-A6C34878D82A}">
                    <a16:rowId xmlns:a16="http://schemas.microsoft.com/office/drawing/2014/main" val="708918534"/>
                  </a:ext>
                </a:extLst>
              </a:tr>
              <a:tr h="276263">
                <a:tc>
                  <a:txBody>
                    <a:bodyPr/>
                    <a:lstStyle/>
                    <a:p>
                      <a:r>
                        <a:rPr lang="en-US" sz="1200" dirty="0"/>
                        <a:t>40</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Project Manager</a:t>
                      </a:r>
                    </a:p>
                  </a:txBody>
                  <a:tcPr/>
                </a:tc>
                <a:tc>
                  <a:txBody>
                    <a:bodyPr/>
                    <a:lstStyle/>
                    <a:p>
                      <a:r>
                        <a:rPr lang="en-US" sz="1200" dirty="0"/>
                        <a:t>Operations</a:t>
                      </a:r>
                    </a:p>
                  </a:txBody>
                  <a:tcPr/>
                </a:tc>
                <a:tc>
                  <a:txBody>
                    <a:bodyPr/>
                    <a:lstStyle/>
                    <a:p>
                      <a:r>
                        <a:rPr lang="en-US" sz="1200" dirty="0"/>
                        <a:t>14</a:t>
                      </a:r>
                    </a:p>
                  </a:txBody>
                  <a:tcPr/>
                </a:tc>
                <a:tc>
                  <a:txBody>
                    <a:bodyPr/>
                    <a:lstStyle/>
                    <a:p>
                      <a:r>
                        <a:rPr lang="en-US" sz="1200" dirty="0"/>
                        <a:t>130000</a:t>
                      </a:r>
                    </a:p>
                  </a:txBody>
                  <a:tcPr/>
                </a:tc>
                <a:extLst>
                  <a:ext uri="{0D108BD9-81ED-4DB2-BD59-A6C34878D82A}">
                    <a16:rowId xmlns:a16="http://schemas.microsoft.com/office/drawing/2014/main" val="2638436845"/>
                  </a:ext>
                </a:extLst>
              </a:tr>
              <a:tr h="276263">
                <a:tc>
                  <a:txBody>
                    <a:bodyPr/>
                    <a:lstStyle/>
                    <a:p>
                      <a:r>
                        <a:rPr lang="en-US" sz="1200" dirty="0"/>
                        <a:t>27</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Customer Service Rep</a:t>
                      </a:r>
                    </a:p>
                  </a:txBody>
                  <a:tcPr/>
                </a:tc>
                <a:tc>
                  <a:txBody>
                    <a:bodyPr/>
                    <a:lstStyle/>
                    <a:p>
                      <a:r>
                        <a:rPr lang="en-US" sz="1200" dirty="0"/>
                        <a:t>Operations</a:t>
                      </a:r>
                    </a:p>
                  </a:txBody>
                  <a:tcPr/>
                </a:tc>
                <a:tc>
                  <a:txBody>
                    <a:bodyPr/>
                    <a:lstStyle/>
                    <a:p>
                      <a:r>
                        <a:rPr lang="en-US" sz="1200" dirty="0"/>
                        <a:t>2</a:t>
                      </a:r>
                    </a:p>
                  </a:txBody>
                  <a:tcPr/>
                </a:tc>
                <a:tc>
                  <a:txBody>
                    <a:bodyPr/>
                    <a:lstStyle/>
                    <a:p>
                      <a:r>
                        <a:rPr lang="en-US" sz="1200" dirty="0"/>
                        <a:t>40000</a:t>
                      </a:r>
                    </a:p>
                  </a:txBody>
                  <a:tcPr/>
                </a:tc>
                <a:extLst>
                  <a:ext uri="{0D108BD9-81ED-4DB2-BD59-A6C34878D82A}">
                    <a16:rowId xmlns:a16="http://schemas.microsoft.com/office/drawing/2014/main" val="395730792"/>
                  </a:ext>
                </a:extLst>
              </a:tr>
              <a:tr h="276263">
                <a:tc>
                  <a:txBody>
                    <a:bodyPr/>
                    <a:lstStyle/>
                    <a:p>
                      <a:r>
                        <a:rPr lang="en-US" sz="1200" dirty="0"/>
                        <a:t>44</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Operations Manager</a:t>
                      </a:r>
                    </a:p>
                  </a:txBody>
                  <a:tcPr/>
                </a:tc>
                <a:tc>
                  <a:txBody>
                    <a:bodyPr/>
                    <a:lstStyle/>
                    <a:p>
                      <a:r>
                        <a:rPr lang="en-US" sz="1200" dirty="0"/>
                        <a:t>Operations</a:t>
                      </a:r>
                    </a:p>
                  </a:txBody>
                  <a:tcPr/>
                </a:tc>
                <a:tc>
                  <a:txBody>
                    <a:bodyPr/>
                    <a:lstStyle/>
                    <a:p>
                      <a:r>
                        <a:rPr lang="en-US" sz="1200" dirty="0"/>
                        <a:t>16</a:t>
                      </a:r>
                    </a:p>
                  </a:txBody>
                  <a:tcPr/>
                </a:tc>
                <a:tc>
                  <a:txBody>
                    <a:bodyPr/>
                    <a:lstStyle/>
                    <a:p>
                      <a:r>
                        <a:rPr lang="en-US" sz="1200" dirty="0"/>
                        <a:t>125000</a:t>
                      </a:r>
                    </a:p>
                  </a:txBody>
                  <a:tcPr/>
                </a:tc>
                <a:extLst>
                  <a:ext uri="{0D108BD9-81ED-4DB2-BD59-A6C34878D82A}">
                    <a16:rowId xmlns:a16="http://schemas.microsoft.com/office/drawing/2014/main" val="1777056742"/>
                  </a:ext>
                </a:extLst>
              </a:tr>
              <a:tr h="276263">
                <a:tc>
                  <a:txBody>
                    <a:bodyPr/>
                    <a:lstStyle/>
                    <a:p>
                      <a:r>
                        <a:rPr lang="en-US" sz="1200" dirty="0"/>
                        <a:t>33</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Marketing Manager </a:t>
                      </a:r>
                    </a:p>
                  </a:txBody>
                  <a:tcPr/>
                </a:tc>
                <a:tc>
                  <a:txBody>
                    <a:bodyPr/>
                    <a:lstStyle/>
                    <a:p>
                      <a:r>
                        <a:rPr lang="en-US" sz="1200" dirty="0"/>
                        <a:t>Marketing</a:t>
                      </a:r>
                    </a:p>
                  </a:txBody>
                  <a:tcPr/>
                </a:tc>
                <a:tc>
                  <a:txBody>
                    <a:bodyPr/>
                    <a:lstStyle/>
                    <a:p>
                      <a:r>
                        <a:rPr lang="en-US" sz="1200" dirty="0"/>
                        <a:t>7</a:t>
                      </a:r>
                    </a:p>
                  </a:txBody>
                  <a:tcPr/>
                </a:tc>
                <a:tc>
                  <a:txBody>
                    <a:bodyPr/>
                    <a:lstStyle/>
                    <a:p>
                      <a:r>
                        <a:rPr lang="en-US" sz="1200" dirty="0"/>
                        <a:t>90000</a:t>
                      </a:r>
                    </a:p>
                  </a:txBody>
                  <a:tcPr/>
                </a:tc>
                <a:extLst>
                  <a:ext uri="{0D108BD9-81ED-4DB2-BD59-A6C34878D82A}">
                    <a16:rowId xmlns:a16="http://schemas.microsoft.com/office/drawing/2014/main" val="1203333386"/>
                  </a:ext>
                </a:extLst>
              </a:tr>
              <a:tr h="276263">
                <a:tc>
                  <a:txBody>
                    <a:bodyPr/>
                    <a:lstStyle/>
                    <a:p>
                      <a:r>
                        <a:rPr lang="en-US" sz="1200" dirty="0"/>
                        <a:t>39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Engineer</a:t>
                      </a:r>
                    </a:p>
                  </a:txBody>
                  <a:tcPr/>
                </a:tc>
                <a:tc>
                  <a:txBody>
                    <a:bodyPr/>
                    <a:lstStyle/>
                    <a:p>
                      <a:r>
                        <a:rPr lang="en-US" sz="1200" dirty="0"/>
                        <a:t>IT</a:t>
                      </a:r>
                    </a:p>
                  </a:txBody>
                  <a:tcPr/>
                </a:tc>
                <a:tc>
                  <a:txBody>
                    <a:bodyPr/>
                    <a:lstStyle/>
                    <a:p>
                      <a:r>
                        <a:rPr lang="en-US" sz="1200" dirty="0"/>
                        <a:t>12</a:t>
                      </a:r>
                    </a:p>
                  </a:txBody>
                  <a:tcPr/>
                </a:tc>
                <a:tc>
                  <a:txBody>
                    <a:bodyPr/>
                    <a:lstStyle/>
                    <a:p>
                      <a:r>
                        <a:rPr lang="en-US" sz="1200" dirty="0"/>
                        <a:t>115000</a:t>
                      </a:r>
                    </a:p>
                  </a:txBody>
                  <a:tcPr/>
                </a:tc>
                <a:extLst>
                  <a:ext uri="{0D108BD9-81ED-4DB2-BD59-A6C34878D82A}">
                    <a16:rowId xmlns:a16="http://schemas.microsoft.com/office/drawing/2014/main" val="2582747171"/>
                  </a:ext>
                </a:extLst>
              </a:tr>
            </a:tbl>
          </a:graphicData>
        </a:graphic>
      </p:graphicFrame>
      <p:sp>
        <p:nvSpPr>
          <p:cNvPr id="2" name="Footer Placeholder 1">
            <a:extLst>
              <a:ext uri="{FF2B5EF4-FFF2-40B4-BE49-F238E27FC236}">
                <a16:creationId xmlns:a16="http://schemas.microsoft.com/office/drawing/2014/main" id="{949B9520-A604-F1A4-5CAB-25BFFF0D415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548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10" name="Picture 9">
            <a:extLst>
              <a:ext uri="{FF2B5EF4-FFF2-40B4-BE49-F238E27FC236}">
                <a16:creationId xmlns:a16="http://schemas.microsoft.com/office/drawing/2014/main" id="{41CE8930-B3BE-1936-42B9-3FCD7D6D27CD}"/>
              </a:ext>
            </a:extLst>
          </p:cNvPr>
          <p:cNvPicPr>
            <a:picLocks noChangeAspect="1"/>
          </p:cNvPicPr>
          <p:nvPr/>
        </p:nvPicPr>
        <p:blipFill>
          <a:blip r:embed="rId2"/>
          <a:stretch>
            <a:fillRect/>
          </a:stretch>
        </p:blipFill>
        <p:spPr>
          <a:xfrm>
            <a:off x="242133" y="2425655"/>
            <a:ext cx="4768832" cy="3352347"/>
          </a:xfrm>
          <a:prstGeom prst="rect">
            <a:avLst/>
          </a:prstGeom>
        </p:spPr>
      </p:pic>
      <p:pic>
        <p:nvPicPr>
          <p:cNvPr id="12" name="Picture 11">
            <a:extLst>
              <a:ext uri="{FF2B5EF4-FFF2-40B4-BE49-F238E27FC236}">
                <a16:creationId xmlns:a16="http://schemas.microsoft.com/office/drawing/2014/main" id="{20FA8545-4F57-1D7F-0873-6E646F5E4B4C}"/>
              </a:ext>
            </a:extLst>
          </p:cNvPr>
          <p:cNvPicPr>
            <a:picLocks noChangeAspect="1"/>
          </p:cNvPicPr>
          <p:nvPr/>
        </p:nvPicPr>
        <p:blipFill>
          <a:blip r:embed="rId3"/>
          <a:stretch>
            <a:fillRect/>
          </a:stretch>
        </p:blipFill>
        <p:spPr>
          <a:xfrm>
            <a:off x="6503953" y="3757010"/>
            <a:ext cx="3948540" cy="2645810"/>
          </a:xfrm>
          <a:prstGeom prst="rect">
            <a:avLst/>
          </a:prstGeom>
        </p:spPr>
      </p:pic>
      <p:pic>
        <p:nvPicPr>
          <p:cNvPr id="13" name="Picture 12">
            <a:extLst>
              <a:ext uri="{FF2B5EF4-FFF2-40B4-BE49-F238E27FC236}">
                <a16:creationId xmlns:a16="http://schemas.microsoft.com/office/drawing/2014/main" id="{20E67FF5-A40A-51E5-87FD-9EF29A27D805}"/>
              </a:ext>
            </a:extLst>
          </p:cNvPr>
          <p:cNvPicPr>
            <a:picLocks noChangeAspect="1"/>
          </p:cNvPicPr>
          <p:nvPr/>
        </p:nvPicPr>
        <p:blipFill>
          <a:blip r:embed="rId4"/>
          <a:stretch>
            <a:fillRect/>
          </a:stretch>
        </p:blipFill>
        <p:spPr>
          <a:xfrm>
            <a:off x="5563400" y="363552"/>
            <a:ext cx="6170720" cy="3145464"/>
          </a:xfrm>
          <a:prstGeom prst="rect">
            <a:avLst/>
          </a:prstGeom>
        </p:spPr>
      </p:pic>
      <p:sp>
        <p:nvSpPr>
          <p:cNvPr id="2" name="Footer Placeholder 1">
            <a:extLst>
              <a:ext uri="{FF2B5EF4-FFF2-40B4-BE49-F238E27FC236}">
                <a16:creationId xmlns:a16="http://schemas.microsoft.com/office/drawing/2014/main" id="{AF3B0A28-3415-EBA4-3E42-E7DEA8C4ED5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233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2" name="Picture 1">
            <a:extLst>
              <a:ext uri="{FF2B5EF4-FFF2-40B4-BE49-F238E27FC236}">
                <a16:creationId xmlns:a16="http://schemas.microsoft.com/office/drawing/2014/main" id="{86594882-F522-FEAB-C6B0-CEAA175C710F}"/>
              </a:ext>
            </a:extLst>
          </p:cNvPr>
          <p:cNvPicPr>
            <a:picLocks noChangeAspect="1"/>
          </p:cNvPicPr>
          <p:nvPr/>
        </p:nvPicPr>
        <p:blipFill>
          <a:blip r:embed="rId2"/>
          <a:stretch>
            <a:fillRect/>
          </a:stretch>
        </p:blipFill>
        <p:spPr>
          <a:xfrm>
            <a:off x="404262" y="2573336"/>
            <a:ext cx="3997410" cy="3735599"/>
          </a:xfrm>
          <a:prstGeom prst="rect">
            <a:avLst/>
          </a:prstGeom>
        </p:spPr>
      </p:pic>
      <p:pic>
        <p:nvPicPr>
          <p:cNvPr id="9" name="Picture 8">
            <a:extLst>
              <a:ext uri="{FF2B5EF4-FFF2-40B4-BE49-F238E27FC236}">
                <a16:creationId xmlns:a16="http://schemas.microsoft.com/office/drawing/2014/main" id="{6080F191-2C37-1115-BCE8-E0875FF9A0C1}"/>
              </a:ext>
            </a:extLst>
          </p:cNvPr>
          <p:cNvPicPr>
            <a:picLocks noChangeAspect="1"/>
          </p:cNvPicPr>
          <p:nvPr/>
        </p:nvPicPr>
        <p:blipFill>
          <a:blip r:embed="rId3"/>
          <a:stretch>
            <a:fillRect/>
          </a:stretch>
        </p:blipFill>
        <p:spPr>
          <a:xfrm>
            <a:off x="4988771" y="52547"/>
            <a:ext cx="6658992" cy="3305807"/>
          </a:xfrm>
          <a:prstGeom prst="rect">
            <a:avLst/>
          </a:prstGeom>
        </p:spPr>
      </p:pic>
      <p:pic>
        <p:nvPicPr>
          <p:cNvPr id="14" name="Picture 13">
            <a:extLst>
              <a:ext uri="{FF2B5EF4-FFF2-40B4-BE49-F238E27FC236}">
                <a16:creationId xmlns:a16="http://schemas.microsoft.com/office/drawing/2014/main" id="{8FECAE31-774A-FE1D-0FA9-940CD968D564}"/>
              </a:ext>
            </a:extLst>
          </p:cNvPr>
          <p:cNvPicPr>
            <a:picLocks noChangeAspect="1"/>
          </p:cNvPicPr>
          <p:nvPr/>
        </p:nvPicPr>
        <p:blipFill>
          <a:blip r:embed="rId4"/>
          <a:stretch>
            <a:fillRect/>
          </a:stretch>
        </p:blipFill>
        <p:spPr>
          <a:xfrm>
            <a:off x="5936191" y="3450490"/>
            <a:ext cx="4863353" cy="3018797"/>
          </a:xfrm>
          <a:prstGeom prst="rect">
            <a:avLst/>
          </a:prstGeom>
        </p:spPr>
      </p:pic>
      <p:sp>
        <p:nvSpPr>
          <p:cNvPr id="3" name="Footer Placeholder 2">
            <a:extLst>
              <a:ext uri="{FF2B5EF4-FFF2-40B4-BE49-F238E27FC236}">
                <a16:creationId xmlns:a16="http://schemas.microsoft.com/office/drawing/2014/main" id="{B7332AA6-7EAA-A09D-387B-4115E62ACEE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721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3428" y="1397034"/>
            <a:ext cx="11047442" cy="4893647"/>
          </a:xfrm>
          <a:prstGeom prst="rect">
            <a:avLst/>
          </a:prstGeom>
          <a:noFill/>
        </p:spPr>
        <p:txBody>
          <a:bodyPr wrap="square">
            <a:spAutoFit/>
          </a:bodyPr>
          <a:lstStyle/>
          <a:p>
            <a:r>
              <a:rPr lang="en-CA" sz="2400" b="1" dirty="0"/>
              <a:t>Bar Chart: </a:t>
            </a:r>
          </a:p>
          <a:p>
            <a:pPr marL="342900" indent="-342900">
              <a:buFont typeface="Arial" panose="020B0604020202020204" pitchFamily="34" charset="0"/>
              <a:buChar char="•"/>
            </a:pPr>
            <a:r>
              <a:rPr lang="en-CA" sz="2000" b="0" i="0" u="none" strike="noStrike" dirty="0">
                <a:effectLst/>
              </a:rPr>
              <a:t>The Operations department has the highest number of employees. </a:t>
            </a:r>
          </a:p>
          <a:p>
            <a:pPr marL="342900" indent="-342900">
              <a:buFont typeface="Arial" panose="020B0604020202020204" pitchFamily="34" charset="0"/>
              <a:buChar char="•"/>
            </a:pPr>
            <a:r>
              <a:rPr lang="en-CA" sz="2000" b="0" i="0" u="none" strike="noStrike" dirty="0">
                <a:effectLst/>
              </a:rPr>
              <a:t>Sales has the least number of employees. </a:t>
            </a:r>
          </a:p>
          <a:p>
            <a:endParaRPr lang="en-CA" sz="2000" dirty="0"/>
          </a:p>
          <a:p>
            <a:r>
              <a:rPr lang="en-CA" sz="2400" b="1" dirty="0"/>
              <a:t>Histogram: </a:t>
            </a:r>
          </a:p>
          <a:p>
            <a:pPr marL="342900" indent="-342900">
              <a:buFont typeface="Arial" panose="020B0604020202020204" pitchFamily="34" charset="0"/>
              <a:buChar char="•"/>
            </a:pPr>
            <a:r>
              <a:rPr lang="en-CA" sz="2000" b="0" i="0" u="none" strike="noStrike" dirty="0">
                <a:effectLst/>
              </a:rPr>
              <a:t>The Age Distribution histogram shows a roughly bell-shaped curve, but it's slightly right-skewed, indicating a larger number of employees in the middle to older age brackets.</a:t>
            </a:r>
          </a:p>
          <a:p>
            <a:pPr marL="342900" indent="-342900">
              <a:buFont typeface="Arial" panose="020B0604020202020204" pitchFamily="34" charset="0"/>
              <a:buChar char="•"/>
            </a:pPr>
            <a:r>
              <a:rPr lang="en-CA" sz="2000" b="0" i="0" u="none" strike="noStrike" dirty="0">
                <a:effectLst/>
              </a:rPr>
              <a:t>The presence of the right tail in the Salary Distribution suggests that there are outliers or a small number of employees who earn much more than their colleagues.</a:t>
            </a:r>
          </a:p>
          <a:p>
            <a:endParaRPr lang="en-CA" sz="2000" dirty="0"/>
          </a:p>
          <a:p>
            <a:r>
              <a:rPr lang="en-CA" sz="2400" b="1" i="0" u="none" strike="noStrike" dirty="0">
                <a:effectLst/>
              </a:rPr>
              <a:t>Line Graph: </a:t>
            </a:r>
          </a:p>
          <a:p>
            <a:pPr marL="342900" indent="-342900">
              <a:buFont typeface="Arial" panose="020B0604020202020204" pitchFamily="34" charset="0"/>
              <a:buChar char="•"/>
            </a:pPr>
            <a:r>
              <a:rPr lang="en-CA" sz="2000" b="0" i="0" u="none" strike="noStrike" dirty="0">
                <a:effectLst/>
              </a:rPr>
              <a:t>There is a general upward trend, indicating that salary increases with years of experience.</a:t>
            </a:r>
          </a:p>
          <a:p>
            <a:pPr marL="342900" indent="-342900">
              <a:buFont typeface="Arial" panose="020B0604020202020204" pitchFamily="34" charset="0"/>
              <a:buChar char="•"/>
            </a:pPr>
            <a:r>
              <a:rPr lang="en-CA" sz="2000" b="0" i="0" u="none" strike="noStrike" dirty="0">
                <a:effectLst/>
              </a:rPr>
              <a:t>There is a significant spike in salary at around 25 years of experience. This could represent a few highly compensated individuals skewing the average or a specific promotion/compensation after 25 years that brings a substantial pay increase.</a:t>
            </a:r>
          </a:p>
        </p:txBody>
      </p:sp>
      <p:sp>
        <p:nvSpPr>
          <p:cNvPr id="2" name="Footer Placeholder 1">
            <a:extLst>
              <a:ext uri="{FF2B5EF4-FFF2-40B4-BE49-F238E27FC236}">
                <a16:creationId xmlns:a16="http://schemas.microsoft.com/office/drawing/2014/main" id="{FFFFF17F-172B-4AF7-83AB-A571E0C0CB4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0870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2279" y="1592342"/>
            <a:ext cx="11047442" cy="4093428"/>
          </a:xfrm>
          <a:prstGeom prst="rect">
            <a:avLst/>
          </a:prstGeom>
          <a:noFill/>
        </p:spPr>
        <p:txBody>
          <a:bodyPr wrap="square">
            <a:spAutoFit/>
          </a:bodyPr>
          <a:lstStyle/>
          <a:p>
            <a:r>
              <a:rPr lang="en-CA" sz="2400" b="1" dirty="0"/>
              <a:t>Pie Chart: </a:t>
            </a:r>
          </a:p>
          <a:p>
            <a:endParaRPr lang="en-CA" sz="2000" dirty="0"/>
          </a:p>
          <a:p>
            <a:endParaRPr lang="en-CA" sz="2000" dirty="0"/>
          </a:p>
          <a:p>
            <a:endParaRPr lang="en-CA" sz="2000" dirty="0"/>
          </a:p>
          <a:p>
            <a:r>
              <a:rPr lang="en-CA" sz="2400" b="1" dirty="0"/>
              <a:t>Scatter Plot: </a:t>
            </a:r>
          </a:p>
          <a:p>
            <a:pPr marL="342900" indent="-342900">
              <a:buFont typeface="Arial" panose="020B0604020202020204" pitchFamily="34" charset="0"/>
              <a:buChar char="•"/>
            </a:pPr>
            <a:endParaRPr lang="en-CA" sz="2000" b="0" i="0" u="none" strike="noStrike" dirty="0">
              <a:effectLst/>
            </a:endParaRPr>
          </a:p>
          <a:p>
            <a:endParaRPr lang="en-CA" sz="2000" dirty="0"/>
          </a:p>
          <a:p>
            <a:endParaRPr lang="en-CA" sz="2000" dirty="0"/>
          </a:p>
          <a:p>
            <a:r>
              <a:rPr lang="en-CA" sz="2400" b="1" i="0" u="none" strike="noStrike" dirty="0">
                <a:effectLst/>
              </a:rPr>
              <a:t>Box Plot: </a:t>
            </a:r>
          </a:p>
          <a:p>
            <a:endParaRPr lang="en-CA" sz="2400" b="1" dirty="0"/>
          </a:p>
          <a:p>
            <a:pPr marL="342900" indent="-342900">
              <a:buFont typeface="Arial" panose="020B0604020202020204" pitchFamily="34" charset="0"/>
              <a:buChar char="•"/>
            </a:pPr>
            <a:endParaRPr lang="en-CA" sz="2400" b="1" i="0" u="none" strike="noStrike" dirty="0">
              <a:effectLst/>
            </a:endParaRPr>
          </a:p>
          <a:p>
            <a:endParaRPr lang="en-CA" sz="2000" b="0" i="0" u="none" strike="noStrike" dirty="0">
              <a:effectLst/>
            </a:endParaRPr>
          </a:p>
        </p:txBody>
      </p:sp>
      <p:sp>
        <p:nvSpPr>
          <p:cNvPr id="2" name="TextBox 1">
            <a:extLst>
              <a:ext uri="{FF2B5EF4-FFF2-40B4-BE49-F238E27FC236}">
                <a16:creationId xmlns:a16="http://schemas.microsoft.com/office/drawing/2014/main" id="{78ECCDC9-2436-9BF7-122A-8AF13D3E1517}"/>
              </a:ext>
            </a:extLst>
          </p:cNvPr>
          <p:cNvSpPr txBox="1"/>
          <p:nvPr/>
        </p:nvSpPr>
        <p:spPr>
          <a:xfrm rot="966202">
            <a:off x="2535036" y="3613025"/>
            <a:ext cx="9201173" cy="461665"/>
          </a:xfrm>
          <a:prstGeom prst="rect">
            <a:avLst/>
          </a:prstGeom>
          <a:noFill/>
        </p:spPr>
        <p:txBody>
          <a:bodyPr wrap="none" rtlCol="0">
            <a:spAutoFit/>
          </a:bodyPr>
          <a:lstStyle/>
          <a:p>
            <a:r>
              <a:rPr lang="en-US" sz="2400" dirty="0">
                <a:solidFill>
                  <a:srgbClr val="FF0000"/>
                </a:solidFill>
              </a:rPr>
              <a:t>Send Your answers in the course channel before the start of next session</a:t>
            </a:r>
          </a:p>
        </p:txBody>
      </p:sp>
      <p:sp>
        <p:nvSpPr>
          <p:cNvPr id="3" name="Footer Placeholder 2">
            <a:extLst>
              <a:ext uri="{FF2B5EF4-FFF2-40B4-BE49-F238E27FC236}">
                <a16:creationId xmlns:a16="http://schemas.microsoft.com/office/drawing/2014/main" id="{1F5D78DA-81FB-C166-6CD9-DE19D2DE4C8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4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Graphs Presentation of Data</a:t>
            </a:r>
          </a:p>
        </p:txBody>
      </p:sp>
      <p:sp>
        <p:nvSpPr>
          <p:cNvPr id="3" name="_s1033">
            <a:extLst>
              <a:ext uri="{FF2B5EF4-FFF2-40B4-BE49-F238E27FC236}">
                <a16:creationId xmlns:a16="http://schemas.microsoft.com/office/drawing/2014/main" id="{8C04646B-C327-D45F-C26F-FCE48783F822}"/>
              </a:ext>
            </a:extLst>
          </p:cNvPr>
          <p:cNvSpPr>
            <a:spLocks noChangeArrowheads="1"/>
          </p:cNvSpPr>
          <p:nvPr/>
        </p:nvSpPr>
        <p:spPr bwMode="auto">
          <a:xfrm>
            <a:off x="3027144" y="2029838"/>
            <a:ext cx="2008188" cy="911225"/>
          </a:xfrm>
          <a:prstGeom prst="rect">
            <a:avLst/>
          </a:prstGeom>
          <a:solidFill>
            <a:srgbClr val="FDE0BD"/>
          </a:solidFill>
          <a:ln w="12700" algn="ctr">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dirty="0"/>
              <a:t>Categorical</a:t>
            </a:r>
          </a:p>
          <a:p>
            <a:pPr algn="ctr"/>
            <a:r>
              <a:rPr lang="en-US" altLang="en-US" sz="2000" b="1" dirty="0"/>
              <a:t>Variables</a:t>
            </a:r>
          </a:p>
        </p:txBody>
      </p:sp>
      <p:sp>
        <p:nvSpPr>
          <p:cNvPr id="9" name="_s1034">
            <a:extLst>
              <a:ext uri="{FF2B5EF4-FFF2-40B4-BE49-F238E27FC236}">
                <a16:creationId xmlns:a16="http://schemas.microsoft.com/office/drawing/2014/main" id="{22C6D909-6DD3-C3F9-2052-CBF1B4D558A9}"/>
              </a:ext>
            </a:extLst>
          </p:cNvPr>
          <p:cNvSpPr>
            <a:spLocks noChangeArrowheads="1"/>
          </p:cNvSpPr>
          <p:nvPr/>
        </p:nvSpPr>
        <p:spPr bwMode="auto">
          <a:xfrm>
            <a:off x="7370544" y="2029838"/>
            <a:ext cx="2057400" cy="911225"/>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a:solidFill>
                  <a:srgbClr val="474747"/>
                </a:solidFill>
              </a:rPr>
              <a:t>Numerical</a:t>
            </a:r>
          </a:p>
          <a:p>
            <a:pPr algn="ctr"/>
            <a:r>
              <a:rPr lang="en-US" altLang="en-US" sz="2000" b="1">
                <a:solidFill>
                  <a:srgbClr val="474747"/>
                </a:solidFill>
              </a:rPr>
              <a:t>Variables </a:t>
            </a:r>
          </a:p>
        </p:txBody>
      </p:sp>
      <p:sp>
        <p:nvSpPr>
          <p:cNvPr id="10" name="Text Box 6">
            <a:extLst>
              <a:ext uri="{FF2B5EF4-FFF2-40B4-BE49-F238E27FC236}">
                <a16:creationId xmlns:a16="http://schemas.microsoft.com/office/drawing/2014/main" id="{456AD5D8-A43F-6DE9-C6ED-A78CBCDDF40E}"/>
              </a:ext>
            </a:extLst>
          </p:cNvPr>
          <p:cNvSpPr>
            <a:spLocks noChangeArrowheads="1"/>
          </p:cNvSpPr>
          <p:nvPr/>
        </p:nvSpPr>
        <p:spPr bwMode="auto">
          <a:xfrm>
            <a:off x="2036544" y="3249038"/>
            <a:ext cx="4191000" cy="923330"/>
          </a:xfrm>
          <a:prstGeom prst="rect">
            <a:avLst/>
          </a:prstGeom>
          <a:solidFill>
            <a:srgbClr val="FDE0B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Frequency distribution </a:t>
            </a:r>
          </a:p>
          <a:p>
            <a:pPr lvl="1">
              <a:buFontTx/>
              <a:buChar char="•"/>
            </a:pPr>
            <a:r>
              <a:rPr lang="en-US" altLang="en-US" dirty="0"/>
              <a:t> Bar chart</a:t>
            </a:r>
          </a:p>
          <a:p>
            <a:pPr lvl="1">
              <a:buFontTx/>
              <a:buChar char="•"/>
            </a:pPr>
            <a:r>
              <a:rPr lang="en-US" altLang="en-US" dirty="0"/>
              <a:t> Pie chart</a:t>
            </a:r>
          </a:p>
        </p:txBody>
      </p:sp>
      <p:sp>
        <p:nvSpPr>
          <p:cNvPr id="11" name="Text Box 7">
            <a:extLst>
              <a:ext uri="{FF2B5EF4-FFF2-40B4-BE49-F238E27FC236}">
                <a16:creationId xmlns:a16="http://schemas.microsoft.com/office/drawing/2014/main" id="{918A5C5B-9CE0-78AC-4425-1900CF05C432}"/>
              </a:ext>
            </a:extLst>
          </p:cNvPr>
          <p:cNvSpPr>
            <a:spLocks noChangeArrowheads="1"/>
          </p:cNvSpPr>
          <p:nvPr/>
        </p:nvSpPr>
        <p:spPr bwMode="auto">
          <a:xfrm>
            <a:off x="6684744" y="3249038"/>
            <a:ext cx="4114800" cy="1477328"/>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Line chart</a:t>
            </a:r>
          </a:p>
          <a:p>
            <a:pPr lvl="1">
              <a:buFontTx/>
              <a:buChar char="•"/>
            </a:pPr>
            <a:r>
              <a:rPr lang="en-US" altLang="en-US" dirty="0"/>
              <a:t> Frequency distribution</a:t>
            </a:r>
          </a:p>
          <a:p>
            <a:pPr lvl="1">
              <a:buFontTx/>
              <a:buChar char="•"/>
            </a:pPr>
            <a:r>
              <a:rPr lang="en-US" altLang="en-US" dirty="0"/>
              <a:t> Histogram </a:t>
            </a:r>
          </a:p>
          <a:p>
            <a:pPr lvl="1">
              <a:buFontTx/>
              <a:buChar char="•"/>
            </a:pPr>
            <a:r>
              <a:rPr lang="en-US" altLang="en-US" dirty="0"/>
              <a:t> Scatter plot</a:t>
            </a:r>
          </a:p>
          <a:p>
            <a:pPr lvl="1">
              <a:buFontTx/>
              <a:buChar char="•"/>
            </a:pPr>
            <a:r>
              <a:rPr lang="en-US" altLang="en-US" dirty="0"/>
              <a:t> Box plot</a:t>
            </a:r>
          </a:p>
        </p:txBody>
      </p:sp>
      <p:cxnSp>
        <p:nvCxnSpPr>
          <p:cNvPr id="12" name="Line 8">
            <a:extLst>
              <a:ext uri="{FF2B5EF4-FFF2-40B4-BE49-F238E27FC236}">
                <a16:creationId xmlns:a16="http://schemas.microsoft.com/office/drawing/2014/main" id="{107250CE-78D3-8518-690F-79655378BA04}"/>
              </a:ext>
            </a:extLst>
          </p:cNvPr>
          <p:cNvCxnSpPr>
            <a:cxnSpLocks noChangeShapeType="1"/>
          </p:cNvCxnSpPr>
          <p:nvPr/>
        </p:nvCxnSpPr>
        <p:spPr bwMode="auto">
          <a:xfrm>
            <a:off x="39415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9">
            <a:extLst>
              <a:ext uri="{FF2B5EF4-FFF2-40B4-BE49-F238E27FC236}">
                <a16:creationId xmlns:a16="http://schemas.microsoft.com/office/drawing/2014/main" id="{25E34DC8-498A-D789-680B-2902E4976092}"/>
              </a:ext>
            </a:extLst>
          </p:cNvPr>
          <p:cNvCxnSpPr>
            <a:cxnSpLocks noChangeShapeType="1"/>
          </p:cNvCxnSpPr>
          <p:nvPr/>
        </p:nvCxnSpPr>
        <p:spPr bwMode="auto">
          <a:xfrm>
            <a:off x="83611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Footer Placeholder 1">
            <a:extLst>
              <a:ext uri="{FF2B5EF4-FFF2-40B4-BE49-F238E27FC236}">
                <a16:creationId xmlns:a16="http://schemas.microsoft.com/office/drawing/2014/main" id="{8E108327-3977-411A-74DE-E22072D72EC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6890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9" name="TextBox 8">
            <a:extLst>
              <a:ext uri="{FF2B5EF4-FFF2-40B4-BE49-F238E27FC236}">
                <a16:creationId xmlns:a16="http://schemas.microsoft.com/office/drawing/2014/main" id="{91E1069A-4B24-815D-5691-D6E100C09918}"/>
              </a:ext>
            </a:extLst>
          </p:cNvPr>
          <p:cNvSpPr txBox="1"/>
          <p:nvPr/>
        </p:nvSpPr>
        <p:spPr>
          <a:xfrm>
            <a:off x="490492" y="1506530"/>
            <a:ext cx="10674814" cy="4401205"/>
          </a:xfrm>
          <a:prstGeom prst="rect">
            <a:avLst/>
          </a:prstGeom>
          <a:noFill/>
        </p:spPr>
        <p:txBody>
          <a:bodyPr wrap="square">
            <a:spAutoFit/>
          </a:bodyPr>
          <a:lstStyle/>
          <a:p>
            <a:r>
              <a:rPr lang="en-US" altLang="en-US" sz="2400" b="1" dirty="0"/>
              <a:t>a. Measures of Central Tendency </a:t>
            </a:r>
          </a:p>
          <a:p>
            <a:pPr marL="609600" indent="-609600">
              <a:buFontTx/>
              <a:buNone/>
            </a:pPr>
            <a:endParaRPr lang="en-US" altLang="en-US" sz="2400" b="1" dirty="0"/>
          </a:p>
          <a:p>
            <a:pPr marL="609600" indent="-609600">
              <a:buFontTx/>
              <a:buNone/>
            </a:pPr>
            <a:r>
              <a:rPr lang="en-US" altLang="en-US" sz="2000" dirty="0"/>
              <a:t>Central tendency statistics provide insights into the center or typical value of a dataset, helping to understand where most data points cluster. </a:t>
            </a:r>
          </a:p>
          <a:p>
            <a:pPr marL="609600" indent="-609600">
              <a:buFontTx/>
              <a:buNone/>
            </a:pPr>
            <a:endParaRPr lang="en-US" altLang="en-US" sz="2000" dirty="0"/>
          </a:p>
          <a:p>
            <a:pPr marL="609600" indent="-609600">
              <a:buFontTx/>
              <a:buNone/>
            </a:pPr>
            <a:endParaRPr lang="en-US" altLang="en-US" sz="2000" dirty="0"/>
          </a:p>
          <a:p>
            <a:pPr marL="609600" indent="-609600">
              <a:buFontTx/>
              <a:buNone/>
            </a:pPr>
            <a:r>
              <a:rPr lang="en-US" altLang="en-US" sz="2000" dirty="0"/>
              <a:t>Let </a:t>
            </a:r>
            <a:r>
              <a:rPr lang="en-US" altLang="en-US" sz="2000" i="1" dirty="0"/>
              <a:t>y </a:t>
            </a:r>
            <a:r>
              <a:rPr lang="en-US" altLang="en-US" sz="2000" dirty="0"/>
              <a:t>denote a quantitative variable, with observations </a:t>
            </a:r>
            <a:r>
              <a:rPr lang="en-US" altLang="en-US" sz="2000" i="1" dirty="0"/>
              <a:t>y</a:t>
            </a:r>
            <a:r>
              <a:rPr lang="en-US" altLang="en-US" sz="2000" baseline="-25000" dirty="0"/>
              <a:t>1</a:t>
            </a:r>
            <a:r>
              <a:rPr lang="en-US" altLang="en-US" sz="2000" dirty="0"/>
              <a:t> , </a:t>
            </a:r>
            <a:r>
              <a:rPr lang="en-US" altLang="en-US" sz="2000" i="1" dirty="0"/>
              <a:t>y</a:t>
            </a:r>
            <a:r>
              <a:rPr lang="en-US" altLang="en-US" sz="2000" baseline="-25000" dirty="0"/>
              <a:t>2 </a:t>
            </a:r>
            <a:r>
              <a:rPr lang="en-US" altLang="en-US" sz="2000" dirty="0"/>
              <a:t>, </a:t>
            </a:r>
            <a:r>
              <a:rPr lang="en-US" altLang="en-US" sz="2000" i="1" dirty="0"/>
              <a:t>y</a:t>
            </a:r>
            <a:r>
              <a:rPr lang="en-US" altLang="en-US" sz="2000" baseline="-25000" dirty="0"/>
              <a:t>3 </a:t>
            </a:r>
            <a:r>
              <a:rPr lang="en-US" altLang="en-US" sz="2000" dirty="0"/>
              <a:t>, … , </a:t>
            </a:r>
            <a:r>
              <a:rPr lang="en-US" altLang="en-US" sz="2000" i="1" dirty="0" err="1"/>
              <a:t>y</a:t>
            </a:r>
            <a:r>
              <a:rPr lang="en-US" altLang="en-US" sz="2000" baseline="-25000" dirty="0" err="1"/>
              <a:t>n</a:t>
            </a:r>
            <a:r>
              <a:rPr lang="en-US" altLang="en-US" sz="2000" dirty="0"/>
              <a:t> </a:t>
            </a:r>
          </a:p>
          <a:p>
            <a:pPr marL="609600" indent="-609600">
              <a:buFontTx/>
              <a:buNone/>
            </a:pPr>
            <a:endParaRPr lang="en-US" altLang="en-US" sz="2400" dirty="0"/>
          </a:p>
          <a:p>
            <a:pPr marL="609600" indent="-609600">
              <a:buFontTx/>
              <a:buNone/>
            </a:pPr>
            <a:r>
              <a:rPr lang="en-US" altLang="en-US" sz="2000" b="1" dirty="0"/>
              <a:t>- Median:</a:t>
            </a:r>
            <a:r>
              <a:rPr lang="en-US" altLang="en-US" sz="2000" dirty="0"/>
              <a:t> Middle measurement or value in a sorted sample (50</a:t>
            </a:r>
            <a:r>
              <a:rPr lang="en-US" altLang="en-US" sz="2000" baseline="30000" dirty="0"/>
              <a:t>th</a:t>
            </a:r>
            <a:r>
              <a:rPr lang="en-US" altLang="en-US" sz="2000" dirty="0"/>
              <a:t> Percentile) </a:t>
            </a:r>
            <a:endParaRPr lang="en-US" altLang="en-US" sz="2400" dirty="0"/>
          </a:p>
          <a:p>
            <a:pPr marL="609600" indent="-609600">
              <a:buFontTx/>
              <a:buNone/>
            </a:pPr>
            <a:endParaRPr lang="en-US" altLang="en-US" sz="2400" dirty="0"/>
          </a:p>
          <a:p>
            <a:pPr marL="609600" indent="-609600">
              <a:buFontTx/>
              <a:buNone/>
            </a:pPr>
            <a:r>
              <a:rPr lang="en-US" altLang="en-US" sz="2000" b="1" dirty="0"/>
              <a:t>- Mean: </a:t>
            </a:r>
            <a:r>
              <a:rPr lang="en-US" altLang="en-US" sz="2000" dirty="0"/>
              <a:t>The average of all data point </a:t>
            </a:r>
          </a:p>
          <a:p>
            <a:pPr marL="609600" indent="-609600">
              <a:buFontTx/>
              <a:buNone/>
            </a:pPr>
            <a:endParaRPr lang="en-US" altLang="en-US" sz="2400" dirty="0"/>
          </a:p>
          <a:p>
            <a:pPr marL="609600" indent="-609600">
              <a:buFontTx/>
              <a:buNone/>
            </a:pPr>
            <a:r>
              <a:rPr lang="en-US" altLang="en-US" sz="2000" dirty="0"/>
              <a:t>- </a:t>
            </a:r>
            <a:r>
              <a:rPr lang="en-US" altLang="en-US" sz="2000" b="1" dirty="0"/>
              <a:t>Mode:</a:t>
            </a:r>
            <a:r>
              <a:rPr lang="en-US" altLang="en-US" sz="2000" dirty="0"/>
              <a:t> The most frequently occurring value(s) in a dataset</a:t>
            </a:r>
            <a:endParaRPr lang="en-US" altLang="en-US" sz="2000" b="1" dirty="0"/>
          </a:p>
        </p:txBody>
      </p:sp>
      <p:graphicFrame>
        <p:nvGraphicFramePr>
          <p:cNvPr id="10" name="Object 4">
            <a:extLst>
              <a:ext uri="{FF2B5EF4-FFF2-40B4-BE49-F238E27FC236}">
                <a16:creationId xmlns:a16="http://schemas.microsoft.com/office/drawing/2014/main" id="{19EA4462-E7A4-56BB-36FA-C1DDE6A9271F}"/>
              </a:ext>
            </a:extLst>
          </p:cNvPr>
          <p:cNvGraphicFramePr>
            <a:graphicFrameLocks noChangeAspect="1"/>
          </p:cNvGraphicFramePr>
          <p:nvPr>
            <p:extLst>
              <p:ext uri="{D42A27DB-BD31-4B8C-83A1-F6EECF244321}">
                <p14:modId xmlns:p14="http://schemas.microsoft.com/office/powerpoint/2010/main" val="2740744198"/>
              </p:ext>
            </p:extLst>
          </p:nvPr>
        </p:nvGraphicFramePr>
        <p:xfrm>
          <a:off x="4817426" y="4697869"/>
          <a:ext cx="2677555" cy="653601"/>
        </p:xfrm>
        <a:graphic>
          <a:graphicData uri="http://schemas.openxmlformats.org/presentationml/2006/ole">
            <mc:AlternateContent xmlns:mc="http://schemas.openxmlformats.org/markup-compatibility/2006">
              <mc:Choice xmlns:v="urn:schemas-microsoft-com:vml" Requires="v">
                <p:oleObj name="Equation" r:id="rId2" imgW="37160200" imgH="9067800" progId="Equation.DSMT4">
                  <p:embed/>
                </p:oleObj>
              </mc:Choice>
              <mc:Fallback>
                <p:oleObj name="Equation" r:id="rId2" imgW="37160200" imgH="9067800" progId="Equation.DSMT4">
                  <p:embed/>
                  <p:pic>
                    <p:nvPicPr>
                      <p:cNvPr id="3" name="Object 4">
                        <a:extLst>
                          <a:ext uri="{FF2B5EF4-FFF2-40B4-BE49-F238E27FC236}">
                            <a16:creationId xmlns:a16="http://schemas.microsoft.com/office/drawing/2014/main" id="{4E2AE191-3E68-C03F-95CF-AC7EF492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26" y="4697869"/>
                        <a:ext cx="2677555" cy="653601"/>
                      </a:xfrm>
                      <a:prstGeom prst="rect">
                        <a:avLst/>
                      </a:prstGeom>
                      <a:noFill/>
                      <a:ln>
                        <a:noFill/>
                      </a:ln>
                      <a:effectLst/>
                    </p:spPr>
                  </p:pic>
                </p:oleObj>
              </mc:Fallback>
            </mc:AlternateContent>
          </a:graphicData>
        </a:graphic>
      </p:graphicFrame>
      <p:sp>
        <p:nvSpPr>
          <p:cNvPr id="11" name="TextBox 10">
            <a:extLst>
              <a:ext uri="{FF2B5EF4-FFF2-40B4-BE49-F238E27FC236}">
                <a16:creationId xmlns:a16="http://schemas.microsoft.com/office/drawing/2014/main" id="{C84AECDA-734A-99D0-5BFA-1600275E341C}"/>
              </a:ext>
            </a:extLst>
          </p:cNvPr>
          <p:cNvSpPr txBox="1"/>
          <p:nvPr/>
        </p:nvSpPr>
        <p:spPr>
          <a:xfrm>
            <a:off x="4953740" y="1597981"/>
            <a:ext cx="5082482" cy="369332"/>
          </a:xfrm>
          <a:prstGeom prst="rect">
            <a:avLst/>
          </a:prstGeom>
          <a:noFill/>
        </p:spPr>
        <p:txBody>
          <a:bodyPr wrap="none" rtlCol="0">
            <a:spAutoFit/>
          </a:bodyPr>
          <a:lstStyle/>
          <a:p>
            <a:r>
              <a:rPr lang="en-US" dirty="0">
                <a:solidFill>
                  <a:srgbClr val="FF0000"/>
                </a:solidFill>
              </a:rPr>
              <a:t>Why is it called the "measures of central tendency”?</a:t>
            </a:r>
          </a:p>
        </p:txBody>
      </p:sp>
      <p:sp>
        <p:nvSpPr>
          <p:cNvPr id="2" name="Footer Placeholder 1">
            <a:extLst>
              <a:ext uri="{FF2B5EF4-FFF2-40B4-BE49-F238E27FC236}">
                <a16:creationId xmlns:a16="http://schemas.microsoft.com/office/drawing/2014/main" id="{2D17FBD7-CEF8-1119-28FB-E4EFE838116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07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3">
            <a:extLst>
              <a:ext uri="{FF2B5EF4-FFF2-40B4-BE49-F238E27FC236}">
                <a16:creationId xmlns:a16="http://schemas.microsoft.com/office/drawing/2014/main" id="{B0C45B5B-ED9A-B7E7-F6B7-77225043F819}"/>
              </a:ext>
            </a:extLst>
          </p:cNvPr>
          <p:cNvSpPr txBox="1">
            <a:spLocks noChangeArrowheads="1"/>
          </p:cNvSpPr>
          <p:nvPr/>
        </p:nvSpPr>
        <p:spPr>
          <a:xfrm>
            <a:off x="2391052" y="2074416"/>
            <a:ext cx="4038600"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b="1" dirty="0"/>
              <a:t>Class A--IQs of 13 Students</a:t>
            </a:r>
            <a:r>
              <a:rPr lang="en-US" altLang="en-US" sz="2000" dirty="0"/>
              <a:t>	</a:t>
            </a:r>
          </a:p>
          <a:p>
            <a:pPr>
              <a:buFont typeface="Wingdings" pitchFamily="2" charset="2"/>
              <a:buNone/>
            </a:pPr>
            <a:r>
              <a:rPr lang="en-US" altLang="en-US" sz="2000" dirty="0"/>
              <a:t>102		115		</a:t>
            </a:r>
          </a:p>
          <a:p>
            <a:pPr>
              <a:buFont typeface="Wingdings" pitchFamily="2" charset="2"/>
              <a:buNone/>
            </a:pPr>
            <a:r>
              <a:rPr lang="en-US" altLang="en-US" sz="2000" dirty="0"/>
              <a:t>128		109	</a:t>
            </a:r>
          </a:p>
          <a:p>
            <a:pPr>
              <a:buFont typeface="Wingdings" pitchFamily="2" charset="2"/>
              <a:buNone/>
            </a:pPr>
            <a:r>
              <a:rPr lang="en-US" altLang="en-US" sz="2000" dirty="0"/>
              <a:t>131		89	</a:t>
            </a:r>
          </a:p>
          <a:p>
            <a:pPr>
              <a:buFont typeface="Wingdings" pitchFamily="2" charset="2"/>
              <a:buNone/>
            </a:pPr>
            <a:r>
              <a:rPr lang="en-US" altLang="en-US" sz="2000" dirty="0"/>
              <a:t>98		106		</a:t>
            </a:r>
          </a:p>
          <a:p>
            <a:pPr>
              <a:buFont typeface="Wingdings" pitchFamily="2" charset="2"/>
              <a:buNone/>
            </a:pPr>
            <a:r>
              <a:rPr lang="en-US" altLang="en-US" sz="2000" dirty="0"/>
              <a:t>140		119		</a:t>
            </a:r>
          </a:p>
          <a:p>
            <a:pPr>
              <a:buFont typeface="Wingdings" pitchFamily="2" charset="2"/>
              <a:buNone/>
            </a:pPr>
            <a:r>
              <a:rPr lang="en-US" altLang="en-US" sz="2000" dirty="0"/>
              <a:t>93		97</a:t>
            </a:r>
          </a:p>
          <a:p>
            <a:pPr>
              <a:buFont typeface="Wingdings" pitchFamily="2" charset="2"/>
              <a:buNone/>
            </a:pPr>
            <a:r>
              <a:rPr lang="en-US" altLang="en-US" sz="2000" dirty="0"/>
              <a:t>110</a:t>
            </a:r>
          </a:p>
        </p:txBody>
      </p:sp>
      <p:sp>
        <p:nvSpPr>
          <p:cNvPr id="3" name="Rectangle 4">
            <a:extLst>
              <a:ext uri="{FF2B5EF4-FFF2-40B4-BE49-F238E27FC236}">
                <a16:creationId xmlns:a16="http://schemas.microsoft.com/office/drawing/2014/main" id="{3DC1B010-C844-D9D4-678C-7F6A78B10382}"/>
              </a:ext>
            </a:extLst>
          </p:cNvPr>
          <p:cNvSpPr txBox="1">
            <a:spLocks noChangeArrowheads="1"/>
          </p:cNvSpPr>
          <p:nvPr/>
        </p:nvSpPr>
        <p:spPr>
          <a:xfrm>
            <a:off x="6976370" y="2074416"/>
            <a:ext cx="4038600" cy="361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200" b="1"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67836A10-0A29-057D-BE3B-33B92E9932D7}"/>
                  </a:ext>
                </a:extLst>
              </p:cNvPr>
              <p:cNvSpPr txBox="1">
                <a:spLocks noChangeArrowheads="1"/>
              </p:cNvSpPr>
              <p:nvPr/>
            </p:nvSpPr>
            <p:spPr bwMode="auto">
              <a:xfrm>
                <a:off x="2249827" y="5675183"/>
                <a:ext cx="8359649" cy="7210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80000"/>
                  </a:lnSpc>
                </a:pPr>
                <a:r>
                  <a:rPr lang="en-US" altLang="en-US" sz="2000" dirty="0">
                    <a:cs typeface="Times New Roman" panose="02020603050405020304" pitchFamily="18" charset="0"/>
                  </a:rPr>
                  <a:t>Mean</a:t>
                </a:r>
                <a:r>
                  <a:rPr lang="en-US" altLang="en-US" sz="2000" baseline="-25000" dirty="0" err="1">
                    <a:cs typeface="Times New Roman" panose="02020603050405020304" pitchFamily="18" charset="0"/>
                  </a:rPr>
                  <a:t>A</a:t>
                </a:r>
                <a:r>
                  <a:rPr lang="en-US" altLang="en-US" sz="2000" dirty="0">
                    <a:cs typeface="Times New Roman" panose="02020603050405020304" pitchFamily="18" charset="0"/>
                  </a:rPr>
                  <a:t> = </a:t>
                </a:r>
                <a14:m>
                  <m:oMath xmlns:m="http://schemas.openxmlformats.org/officeDocument/2006/math">
                    <m:f>
                      <m:fPr>
                        <m:ctrlPr>
                          <a:rPr lang="en-US" altLang="en-US" sz="2400" i="1" smtClean="0">
                            <a:latin typeface="Cambria Math" panose="02040503050406030204" pitchFamily="18" charset="0"/>
                            <a:cs typeface="Times New Roman" panose="02020603050405020304" pitchFamily="18" charset="0"/>
                          </a:rPr>
                        </m:ctrlPr>
                      </m:fPr>
                      <m:num>
                        <m:r>
                          <a:rPr lang="en-US" altLang="en-US" sz="2400" b="0" i="1" smtClean="0">
                            <a:latin typeface="Cambria Math" panose="02040503050406030204" pitchFamily="18" charset="0"/>
                            <a:cs typeface="Times New Roman" panose="02020603050405020304" pitchFamily="18" charset="0"/>
                          </a:rPr>
                          <m:t>1437</m:t>
                        </m:r>
                      </m:num>
                      <m:den>
                        <m:r>
                          <a:rPr lang="en-US" altLang="en-US" sz="2400" b="0" i="1" smtClean="0">
                            <a:latin typeface="Cambria Math" panose="02040503050406030204" pitchFamily="18" charset="0"/>
                            <a:cs typeface="Times New Roman" panose="02020603050405020304" pitchFamily="18" charset="0"/>
                          </a:rPr>
                          <m:t>13</m:t>
                        </m:r>
                      </m:den>
                    </m:f>
                  </m:oMath>
                </a14:m>
                <a:r>
                  <a:rPr lang="en-US" altLang="en-US" sz="2000" baseline="-25000" dirty="0">
                    <a:cs typeface="Times New Roman" panose="02020603050405020304" pitchFamily="18" charset="0"/>
                  </a:rPr>
                  <a:t> </a:t>
                </a:r>
                <a:r>
                  <a:rPr lang="en-US" altLang="en-US" sz="2000" dirty="0">
                    <a:cs typeface="Times New Roman" panose="02020603050405020304" pitchFamily="18" charset="0"/>
                  </a:rPr>
                  <a:t> = </a:t>
                </a:r>
                <a:r>
                  <a:rPr lang="en-US" altLang="en-US" dirty="0">
                    <a:cs typeface="Times New Roman" panose="02020603050405020304" pitchFamily="18" charset="0"/>
                  </a:rPr>
                  <a:t>110.54           		 </a:t>
                </a:r>
                <a:r>
                  <a:rPr lang="en-US" altLang="en-US" sz="2000" dirty="0" err="1">
                    <a:cs typeface="Times New Roman" panose="02020603050405020304" pitchFamily="18" charset="0"/>
                  </a:rPr>
                  <a:t>Mean</a:t>
                </a:r>
                <a:r>
                  <a:rPr lang="en-US" altLang="en-US" sz="2000" baseline="-25000" dirty="0" err="1">
                    <a:cs typeface="Times New Roman" panose="02020603050405020304" pitchFamily="18" charset="0"/>
                  </a:rPr>
                  <a:t>B</a:t>
                </a:r>
                <a:r>
                  <a:rPr lang="en-US" altLang="en-US" dirty="0">
                    <a:cs typeface="Times New Roman" panose="02020603050405020304" pitchFamily="18" charset="0"/>
                  </a:rPr>
                  <a:t> = </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143</m:t>
                        </m:r>
                        <m:r>
                          <a:rPr lang="en-US" altLang="en-US" sz="2400" b="0" i="1" smtClean="0">
                            <a:latin typeface="Cambria Math" panose="02040503050406030204" pitchFamily="18" charset="0"/>
                            <a:cs typeface="Times New Roman" panose="02020603050405020304" pitchFamily="18" charset="0"/>
                          </a:rPr>
                          <m:t>3</m:t>
                        </m:r>
                      </m:num>
                      <m:den>
                        <m:r>
                          <a:rPr lang="en-US" altLang="en-US" sz="2400" i="1">
                            <a:latin typeface="Cambria Math" panose="02040503050406030204" pitchFamily="18" charset="0"/>
                            <a:cs typeface="Times New Roman" panose="02020603050405020304" pitchFamily="18" charset="0"/>
                          </a:rPr>
                          <m:t>13</m:t>
                        </m:r>
                      </m:den>
                    </m:f>
                  </m:oMath>
                </a14:m>
                <a:r>
                  <a:rPr lang="en-US" altLang="en-US" sz="2400" baseline="-25000" dirty="0">
                    <a:cs typeface="Times New Roman" panose="02020603050405020304" pitchFamily="18" charset="0"/>
                  </a:rPr>
                  <a:t> </a:t>
                </a:r>
                <a:r>
                  <a:rPr lang="en-US" altLang="en-US" sz="2400" dirty="0">
                    <a:cs typeface="Times New Roman" panose="02020603050405020304" pitchFamily="18" charset="0"/>
                  </a:rPr>
                  <a:t> </a:t>
                </a:r>
                <a:r>
                  <a:rPr lang="en-US" altLang="en-US" dirty="0">
                    <a:cs typeface="Times New Roman" panose="02020603050405020304" pitchFamily="18" charset="0"/>
                  </a:rPr>
                  <a:t>= 110.23 </a:t>
                </a:r>
                <a:endParaRPr lang="en-US" altLang="en-US" baseline="-25000" dirty="0">
                  <a:cs typeface="Times New Roman" panose="02020603050405020304" pitchFamily="18" charset="0"/>
                </a:endParaRPr>
              </a:p>
              <a:p>
                <a:pPr>
                  <a:lnSpc>
                    <a:spcPct val="80000"/>
                  </a:lnSpc>
                </a:pPr>
                <a:endParaRPr lang="en-US" altLang="en-US" sz="1600" dirty="0"/>
              </a:p>
            </p:txBody>
          </p:sp>
        </mc:Choice>
        <mc:Fallback xmlns="">
          <p:sp>
            <p:nvSpPr>
              <p:cNvPr id="9" name="Text Box 5">
                <a:extLst>
                  <a:ext uri="{FF2B5EF4-FFF2-40B4-BE49-F238E27FC236}">
                    <a16:creationId xmlns:a16="http://schemas.microsoft.com/office/drawing/2014/main" id="{67836A10-0A29-057D-BE3B-33B92E9932D7}"/>
                  </a:ext>
                </a:extLst>
              </p:cNvPr>
              <p:cNvSpPr txBox="1">
                <a:spLocks noRot="1" noChangeAspect="1" noMove="1" noResize="1" noEditPoints="1" noAdjustHandles="1" noChangeArrowheads="1" noChangeShapeType="1" noTextEdit="1"/>
              </p:cNvSpPr>
              <p:nvPr/>
            </p:nvSpPr>
            <p:spPr bwMode="auto">
              <a:xfrm>
                <a:off x="2249827" y="5675183"/>
                <a:ext cx="8359649" cy="721031"/>
              </a:xfrm>
              <a:prstGeom prst="rect">
                <a:avLst/>
              </a:prstGeom>
              <a:blipFill>
                <a:blip r:embed="rId2"/>
                <a:stretch>
                  <a:fillRect l="-759" t="-3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A1E1B725-F73E-06AA-9E4B-48C7C4199A5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757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2EDFBAC2-3024-4CBF-1EDD-26D9AAC7B0C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Median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5">
            <a:extLst>
              <a:ext uri="{FF2B5EF4-FFF2-40B4-BE49-F238E27FC236}">
                <a16:creationId xmlns:a16="http://schemas.microsoft.com/office/drawing/2014/main" id="{4B1337B1-3664-A101-DBEF-C3EC0347559B}"/>
              </a:ext>
            </a:extLst>
          </p:cNvPr>
          <p:cNvSpPr txBox="1">
            <a:spLocks noChangeArrowheads="1"/>
          </p:cNvSpPr>
          <p:nvPr/>
        </p:nvSpPr>
        <p:spPr>
          <a:xfrm>
            <a:off x="2969581" y="1511538"/>
            <a:ext cx="3671286" cy="477476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Class A--IQs of 13 Student (odd Number)</a:t>
            </a:r>
            <a:endParaRPr lang="en-US" altLang="en-US" sz="1600" dirty="0"/>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 </a:t>
            </a:r>
            <a:r>
              <a:rPr lang="en-US" altLang="en-US" sz="1600" strike="sngStrike" dirty="0"/>
              <a:t> </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a:t>
            </a:r>
          </a:p>
          <a:p>
            <a:pPr>
              <a:buFont typeface="Wingdings" pitchFamily="2" charset="2"/>
              <a:buNone/>
            </a:pPr>
            <a:r>
              <a:rPr lang="en-US" altLang="en-US" sz="1600" dirty="0"/>
              <a:t>140	</a:t>
            </a:r>
          </a:p>
        </p:txBody>
      </p:sp>
      <p:sp>
        <p:nvSpPr>
          <p:cNvPr id="3" name="Line 3">
            <a:extLst>
              <a:ext uri="{FF2B5EF4-FFF2-40B4-BE49-F238E27FC236}">
                <a16:creationId xmlns:a16="http://schemas.microsoft.com/office/drawing/2014/main" id="{49E45F74-846C-927F-01B5-E86D6F482C24}"/>
              </a:ext>
            </a:extLst>
          </p:cNvPr>
          <p:cNvSpPr>
            <a:spLocks noChangeShapeType="1"/>
          </p:cNvSpPr>
          <p:nvPr/>
        </p:nvSpPr>
        <p:spPr bwMode="auto">
          <a:xfrm flipH="1">
            <a:off x="3427520" y="4057095"/>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4">
            <a:extLst>
              <a:ext uri="{FF2B5EF4-FFF2-40B4-BE49-F238E27FC236}">
                <a16:creationId xmlns:a16="http://schemas.microsoft.com/office/drawing/2014/main" id="{66DF47F3-979E-92F3-A6A4-530880DA512B}"/>
              </a:ext>
            </a:extLst>
          </p:cNvPr>
          <p:cNvSpPr txBox="1">
            <a:spLocks noChangeArrowheads="1"/>
          </p:cNvSpPr>
          <p:nvPr/>
        </p:nvSpPr>
        <p:spPr bwMode="auto">
          <a:xfrm>
            <a:off x="3977197" y="3667364"/>
            <a:ext cx="2721006" cy="7794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 </a:t>
            </a:r>
          </a:p>
          <a:p>
            <a:pPr>
              <a:spcBef>
                <a:spcPct val="50000"/>
              </a:spcBef>
            </a:pPr>
            <a:r>
              <a:rPr lang="en-US" altLang="en-US" dirty="0"/>
              <a:t>(six cases above, six below)</a:t>
            </a:r>
          </a:p>
        </p:txBody>
      </p:sp>
      <p:sp>
        <p:nvSpPr>
          <p:cNvPr id="10" name="Rectangle 5">
            <a:extLst>
              <a:ext uri="{FF2B5EF4-FFF2-40B4-BE49-F238E27FC236}">
                <a16:creationId xmlns:a16="http://schemas.microsoft.com/office/drawing/2014/main" id="{D7D6ED9A-2271-A5AE-5260-DD48113FCFC9}"/>
              </a:ext>
            </a:extLst>
          </p:cNvPr>
          <p:cNvSpPr txBox="1">
            <a:spLocks noChangeArrowheads="1"/>
          </p:cNvSpPr>
          <p:nvPr/>
        </p:nvSpPr>
        <p:spPr>
          <a:xfrm>
            <a:off x="7635167" y="1511538"/>
            <a:ext cx="4492841" cy="548640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If the first student were to drop out of Class A</a:t>
            </a:r>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				</a:t>
            </a:r>
          </a:p>
          <a:p>
            <a:pPr>
              <a:buFont typeface="Wingdings" pitchFamily="2" charset="2"/>
              <a:buNone/>
            </a:pPr>
            <a:r>
              <a:rPr lang="en-US" altLang="en-US" sz="1600" dirty="0"/>
              <a:t>140					</a:t>
            </a:r>
          </a:p>
        </p:txBody>
      </p:sp>
      <p:sp>
        <p:nvSpPr>
          <p:cNvPr id="11" name="Line 3">
            <a:extLst>
              <a:ext uri="{FF2B5EF4-FFF2-40B4-BE49-F238E27FC236}">
                <a16:creationId xmlns:a16="http://schemas.microsoft.com/office/drawing/2014/main" id="{6AF40A1C-43A5-91C7-01DB-5D31C3385F2D}"/>
              </a:ext>
            </a:extLst>
          </p:cNvPr>
          <p:cNvSpPr>
            <a:spLocks noChangeShapeType="1"/>
          </p:cNvSpPr>
          <p:nvPr/>
        </p:nvSpPr>
        <p:spPr bwMode="auto">
          <a:xfrm flipH="1">
            <a:off x="8089776" y="4238462"/>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a:extLst>
              <a:ext uri="{FF2B5EF4-FFF2-40B4-BE49-F238E27FC236}">
                <a16:creationId xmlns:a16="http://schemas.microsoft.com/office/drawing/2014/main" id="{479363D3-1113-53B7-DCBA-3B1336BC1092}"/>
              </a:ext>
            </a:extLst>
          </p:cNvPr>
          <p:cNvSpPr txBox="1">
            <a:spLocks noChangeArrowheads="1"/>
          </p:cNvSpPr>
          <p:nvPr/>
        </p:nvSpPr>
        <p:spPr bwMode="auto">
          <a:xfrm>
            <a:off x="8777426" y="3642355"/>
            <a:ext cx="2736912" cy="119221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109.5</a:t>
            </a:r>
          </a:p>
          <a:p>
            <a:pPr>
              <a:spcBef>
                <a:spcPct val="50000"/>
              </a:spcBef>
            </a:pPr>
            <a:r>
              <a:rPr lang="en-US" altLang="en-US" dirty="0"/>
              <a:t>109 + 110 = 219/2 = 109.5</a:t>
            </a:r>
          </a:p>
          <a:p>
            <a:pPr>
              <a:spcBef>
                <a:spcPct val="50000"/>
              </a:spcBef>
            </a:pPr>
            <a:r>
              <a:rPr lang="en-US" altLang="en-US" dirty="0"/>
              <a:t>(six cases above, six below)</a:t>
            </a:r>
          </a:p>
        </p:txBody>
      </p:sp>
      <p:sp>
        <p:nvSpPr>
          <p:cNvPr id="13" name="Footer Placeholder 12">
            <a:extLst>
              <a:ext uri="{FF2B5EF4-FFF2-40B4-BE49-F238E27FC236}">
                <a16:creationId xmlns:a16="http://schemas.microsoft.com/office/drawing/2014/main" id="{797D1C2B-BC54-B25B-0BF5-106B3C3E0FF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521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Properties of Mean and Median</a:t>
            </a:r>
          </a:p>
        </p:txBody>
      </p:sp>
      <p:sp>
        <p:nvSpPr>
          <p:cNvPr id="2" name="Rectangle 3">
            <a:extLst>
              <a:ext uri="{FF2B5EF4-FFF2-40B4-BE49-F238E27FC236}">
                <a16:creationId xmlns:a16="http://schemas.microsoft.com/office/drawing/2014/main" id="{F6E96957-B714-A7F8-C632-51C2FBAE8BE0}"/>
              </a:ext>
            </a:extLst>
          </p:cNvPr>
          <p:cNvSpPr txBox="1">
            <a:spLocks noChangeArrowheads="1"/>
          </p:cNvSpPr>
          <p:nvPr/>
        </p:nvSpPr>
        <p:spPr>
          <a:xfrm>
            <a:off x="522381" y="1403973"/>
            <a:ext cx="10817441" cy="3058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dirty="0"/>
              <a:t>For symmetric distributions, mean = median</a:t>
            </a:r>
          </a:p>
          <a:p>
            <a:pPr>
              <a:lnSpc>
                <a:spcPct val="150000"/>
              </a:lnSpc>
            </a:pPr>
            <a:r>
              <a:rPr lang="en-US" altLang="en-US" sz="2000" dirty="0"/>
              <a:t>Means can be badly affected by </a:t>
            </a:r>
            <a:r>
              <a:rPr lang="en-US" altLang="en-US" sz="2000" b="1" dirty="0"/>
              <a:t>Outliers</a:t>
            </a:r>
            <a:r>
              <a:rPr lang="en-US" altLang="en-US" sz="2000" dirty="0"/>
              <a:t> (data points with extreme values unlike the rest) </a:t>
            </a:r>
          </a:p>
          <a:p>
            <a:pPr>
              <a:lnSpc>
                <a:spcPct val="150000"/>
              </a:lnSpc>
            </a:pPr>
            <a:r>
              <a:rPr lang="en-US" altLang="en-US" sz="2000" dirty="0"/>
              <a:t>Median is unaffected by outliers, making it a better measure of central tendency</a:t>
            </a:r>
          </a:p>
          <a:p>
            <a:pPr>
              <a:lnSpc>
                <a:spcPct val="110000"/>
              </a:lnSpc>
            </a:pPr>
            <a:r>
              <a:rPr lang="en-US" altLang="en-US" sz="2000" dirty="0"/>
              <a:t>If the recorded values for a variable form a symmetric distribution, the median and mean are identical.</a:t>
            </a:r>
          </a:p>
          <a:p>
            <a:pPr>
              <a:lnSpc>
                <a:spcPct val="110000"/>
              </a:lnSpc>
            </a:pPr>
            <a:r>
              <a:rPr lang="en-US" altLang="en-US" sz="2000" dirty="0"/>
              <a:t>In skewed data, the mean lies further toward the skew than the median.</a:t>
            </a:r>
          </a:p>
          <a:p>
            <a:pPr marL="0" indent="0">
              <a:lnSpc>
                <a:spcPct val="110000"/>
              </a:lnSpc>
              <a:buNone/>
            </a:pPr>
            <a:endParaRPr lang="en-US" altLang="en-US" sz="2000" dirty="0"/>
          </a:p>
          <a:p>
            <a:pPr marL="0" indent="0">
              <a:lnSpc>
                <a:spcPct val="110000"/>
              </a:lnSpc>
              <a:buNone/>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p:txBody>
      </p:sp>
      <p:sp>
        <p:nvSpPr>
          <p:cNvPr id="3" name="Freeform 4">
            <a:extLst>
              <a:ext uri="{FF2B5EF4-FFF2-40B4-BE49-F238E27FC236}">
                <a16:creationId xmlns:a16="http://schemas.microsoft.com/office/drawing/2014/main" id="{E6D38061-A10C-8CF6-8BB0-694AE4056EE7}"/>
              </a:ext>
            </a:extLst>
          </p:cNvPr>
          <p:cNvSpPr>
            <a:spLocks/>
          </p:cNvSpPr>
          <p:nvPr/>
        </p:nvSpPr>
        <p:spPr bwMode="auto">
          <a:xfrm>
            <a:off x="1879060" y="451007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8572721A-06C4-6BAA-FFC9-E6C899214B72}"/>
              </a:ext>
            </a:extLst>
          </p:cNvPr>
          <p:cNvSpPr>
            <a:spLocks noChangeShapeType="1"/>
          </p:cNvSpPr>
          <p:nvPr/>
        </p:nvSpPr>
        <p:spPr bwMode="auto">
          <a:xfrm flipV="1">
            <a:off x="2869660" y="5752266"/>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0">
            <a:extLst>
              <a:ext uri="{FF2B5EF4-FFF2-40B4-BE49-F238E27FC236}">
                <a16:creationId xmlns:a16="http://schemas.microsoft.com/office/drawing/2014/main" id="{0E173C8A-5422-06E8-E1B1-3D496A8213A7}"/>
              </a:ext>
            </a:extLst>
          </p:cNvPr>
          <p:cNvSpPr txBox="1">
            <a:spLocks noChangeArrowheads="1"/>
          </p:cNvSpPr>
          <p:nvPr/>
        </p:nvSpPr>
        <p:spPr bwMode="auto">
          <a:xfrm>
            <a:off x="2948095" y="573825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11" name="Text Box 11">
            <a:extLst>
              <a:ext uri="{FF2B5EF4-FFF2-40B4-BE49-F238E27FC236}">
                <a16:creationId xmlns:a16="http://schemas.microsoft.com/office/drawing/2014/main" id="{BA993423-DB72-9001-DA6F-59DCB44A1C59}"/>
              </a:ext>
            </a:extLst>
          </p:cNvPr>
          <p:cNvSpPr txBox="1">
            <a:spLocks noChangeArrowheads="1"/>
          </p:cNvSpPr>
          <p:nvPr/>
        </p:nvSpPr>
        <p:spPr bwMode="auto">
          <a:xfrm>
            <a:off x="1972826" y="612695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Median</a:t>
            </a:r>
          </a:p>
        </p:txBody>
      </p:sp>
      <p:sp>
        <p:nvSpPr>
          <p:cNvPr id="12" name="Line 9">
            <a:extLst>
              <a:ext uri="{FF2B5EF4-FFF2-40B4-BE49-F238E27FC236}">
                <a16:creationId xmlns:a16="http://schemas.microsoft.com/office/drawing/2014/main" id="{ED47A6FA-1B55-F935-55D3-430E2002A751}"/>
              </a:ext>
            </a:extLst>
          </p:cNvPr>
          <p:cNvSpPr>
            <a:spLocks noChangeShapeType="1"/>
          </p:cNvSpPr>
          <p:nvPr/>
        </p:nvSpPr>
        <p:spPr bwMode="auto">
          <a:xfrm flipV="1">
            <a:off x="2869660" y="6043613"/>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a:extLst>
              <a:ext uri="{FF2B5EF4-FFF2-40B4-BE49-F238E27FC236}">
                <a16:creationId xmlns:a16="http://schemas.microsoft.com/office/drawing/2014/main" id="{9B0E35C0-BB15-31B8-3DE1-2668CDFA6F3C}"/>
              </a:ext>
            </a:extLst>
          </p:cNvPr>
          <p:cNvSpPr>
            <a:spLocks noChangeShapeType="1"/>
          </p:cNvSpPr>
          <p:nvPr/>
        </p:nvSpPr>
        <p:spPr bwMode="auto">
          <a:xfrm>
            <a:off x="1879060" y="5745182"/>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Freeform 5">
            <a:extLst>
              <a:ext uri="{FF2B5EF4-FFF2-40B4-BE49-F238E27FC236}">
                <a16:creationId xmlns:a16="http://schemas.microsoft.com/office/drawing/2014/main" id="{44EE390A-3C4A-195B-2B5F-A6CFEBA7E1E9}"/>
              </a:ext>
            </a:extLst>
          </p:cNvPr>
          <p:cNvSpPr>
            <a:spLocks/>
          </p:cNvSpPr>
          <p:nvPr/>
        </p:nvSpPr>
        <p:spPr bwMode="auto">
          <a:xfrm>
            <a:off x="6791944" y="4435163"/>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2">
            <a:extLst>
              <a:ext uri="{FF2B5EF4-FFF2-40B4-BE49-F238E27FC236}">
                <a16:creationId xmlns:a16="http://schemas.microsoft.com/office/drawing/2014/main" id="{0BD58848-9C85-A1E1-109E-4F279A446FB9}"/>
              </a:ext>
            </a:extLst>
          </p:cNvPr>
          <p:cNvSpPr>
            <a:spLocks noChangeShapeType="1"/>
          </p:cNvSpPr>
          <p:nvPr/>
        </p:nvSpPr>
        <p:spPr bwMode="auto">
          <a:xfrm flipV="1">
            <a:off x="8167598" y="586038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a:extLst>
              <a:ext uri="{FF2B5EF4-FFF2-40B4-BE49-F238E27FC236}">
                <a16:creationId xmlns:a16="http://schemas.microsoft.com/office/drawing/2014/main" id="{9513F9F8-9C5C-621C-B9C7-716BCAF40B46}"/>
              </a:ext>
            </a:extLst>
          </p:cNvPr>
          <p:cNvSpPr>
            <a:spLocks noChangeShapeType="1"/>
          </p:cNvSpPr>
          <p:nvPr/>
        </p:nvSpPr>
        <p:spPr bwMode="auto">
          <a:xfrm flipV="1">
            <a:off x="7387764" y="5863796"/>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4">
            <a:extLst>
              <a:ext uri="{FF2B5EF4-FFF2-40B4-BE49-F238E27FC236}">
                <a16:creationId xmlns:a16="http://schemas.microsoft.com/office/drawing/2014/main" id="{6ADDD6CE-07D4-09AD-7DA3-D250274EBE75}"/>
              </a:ext>
            </a:extLst>
          </p:cNvPr>
          <p:cNvSpPr txBox="1">
            <a:spLocks noChangeArrowheads="1"/>
          </p:cNvSpPr>
          <p:nvPr/>
        </p:nvSpPr>
        <p:spPr bwMode="auto">
          <a:xfrm>
            <a:off x="8250282" y="5954638"/>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20" name="Text Box 15">
            <a:extLst>
              <a:ext uri="{FF2B5EF4-FFF2-40B4-BE49-F238E27FC236}">
                <a16:creationId xmlns:a16="http://schemas.microsoft.com/office/drawing/2014/main" id="{5F58100B-72A0-892A-B8D8-7D5BB03CF7DD}"/>
              </a:ext>
            </a:extLst>
          </p:cNvPr>
          <p:cNvSpPr txBox="1">
            <a:spLocks noChangeArrowheads="1"/>
          </p:cNvSpPr>
          <p:nvPr/>
        </p:nvSpPr>
        <p:spPr bwMode="auto">
          <a:xfrm>
            <a:off x="6482287" y="5981830"/>
            <a:ext cx="90547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21" name="Text Box 17">
            <a:extLst>
              <a:ext uri="{FF2B5EF4-FFF2-40B4-BE49-F238E27FC236}">
                <a16:creationId xmlns:a16="http://schemas.microsoft.com/office/drawing/2014/main" id="{18E67709-AF84-7339-E861-78D93EE906B3}"/>
              </a:ext>
            </a:extLst>
          </p:cNvPr>
          <p:cNvSpPr txBox="1">
            <a:spLocks noChangeArrowheads="1"/>
          </p:cNvSpPr>
          <p:nvPr/>
        </p:nvSpPr>
        <p:spPr bwMode="auto">
          <a:xfrm>
            <a:off x="8032221" y="464845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22" name="Line 7">
            <a:extLst>
              <a:ext uri="{FF2B5EF4-FFF2-40B4-BE49-F238E27FC236}">
                <a16:creationId xmlns:a16="http://schemas.microsoft.com/office/drawing/2014/main" id="{82ED518D-5373-EFC0-B23C-33292FBE8BE7}"/>
              </a:ext>
            </a:extLst>
          </p:cNvPr>
          <p:cNvSpPr>
            <a:spLocks noChangeShapeType="1"/>
          </p:cNvSpPr>
          <p:nvPr/>
        </p:nvSpPr>
        <p:spPr bwMode="auto">
          <a:xfrm>
            <a:off x="6791944" y="5867088"/>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16">
            <a:extLst>
              <a:ext uri="{FF2B5EF4-FFF2-40B4-BE49-F238E27FC236}">
                <a16:creationId xmlns:a16="http://schemas.microsoft.com/office/drawing/2014/main" id="{12E998BD-651C-68FD-FB6D-805DB718DB0F}"/>
              </a:ext>
            </a:extLst>
          </p:cNvPr>
          <p:cNvSpPr txBox="1">
            <a:spLocks noChangeArrowheads="1"/>
          </p:cNvSpPr>
          <p:nvPr/>
        </p:nvSpPr>
        <p:spPr bwMode="auto">
          <a:xfrm>
            <a:off x="3314306" y="4648451"/>
            <a:ext cx="2781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6" name="Footer Placeholder 5">
            <a:extLst>
              <a:ext uri="{FF2B5EF4-FFF2-40B4-BE49-F238E27FC236}">
                <a16:creationId xmlns:a16="http://schemas.microsoft.com/office/drawing/2014/main" id="{EFF2EBA4-D178-9B4A-9358-BC978E0C9E8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5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6" name="Rectangle 3">
            <a:extLst>
              <a:ext uri="{FF2B5EF4-FFF2-40B4-BE49-F238E27FC236}">
                <a16:creationId xmlns:a16="http://schemas.microsoft.com/office/drawing/2014/main" id="{F33FCD36-E13F-A81E-94FB-56B2F1246C8B}"/>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sp>
        <p:nvSpPr>
          <p:cNvPr id="9" name="TextBox 8">
            <a:extLst>
              <a:ext uri="{FF2B5EF4-FFF2-40B4-BE49-F238E27FC236}">
                <a16:creationId xmlns:a16="http://schemas.microsoft.com/office/drawing/2014/main" id="{0C0380ED-4FD9-6904-A79F-9508026AF0D4}"/>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C6465AB1-E120-57EC-A3B0-6D7FEBC3592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454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3" name="Rectangle 3">
            <a:extLst>
              <a:ext uri="{FF2B5EF4-FFF2-40B4-BE49-F238E27FC236}">
                <a16:creationId xmlns:a16="http://schemas.microsoft.com/office/drawing/2014/main" id="{C45067C3-C66D-8DE9-E820-837A659BACE9}"/>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pic>
        <p:nvPicPr>
          <p:cNvPr id="6" name="Picture 5">
            <a:extLst>
              <a:ext uri="{FF2B5EF4-FFF2-40B4-BE49-F238E27FC236}">
                <a16:creationId xmlns:a16="http://schemas.microsoft.com/office/drawing/2014/main" id="{EC6A4F8E-D3FB-4EEA-53CE-0E303D4FBB9D}"/>
              </a:ext>
            </a:extLst>
          </p:cNvPr>
          <p:cNvPicPr>
            <a:picLocks noChangeAspect="1"/>
          </p:cNvPicPr>
          <p:nvPr/>
        </p:nvPicPr>
        <p:blipFill>
          <a:blip r:embed="rId2"/>
          <a:stretch>
            <a:fillRect/>
          </a:stretch>
        </p:blipFill>
        <p:spPr>
          <a:xfrm>
            <a:off x="5782799" y="959668"/>
            <a:ext cx="6081944" cy="3936650"/>
          </a:xfrm>
          <a:prstGeom prst="rect">
            <a:avLst/>
          </a:prstGeom>
        </p:spPr>
      </p:pic>
      <p:sp>
        <p:nvSpPr>
          <p:cNvPr id="9" name="TextBox 8">
            <a:extLst>
              <a:ext uri="{FF2B5EF4-FFF2-40B4-BE49-F238E27FC236}">
                <a16:creationId xmlns:a16="http://schemas.microsoft.com/office/drawing/2014/main" id="{6E367D9C-283B-B4BB-F24C-ADEB124A6F8E}"/>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A2FC82BE-CCF8-DD51-1AC9-F1980E0D524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318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10" name="Rectangle 3">
            <a:extLst>
              <a:ext uri="{FF2B5EF4-FFF2-40B4-BE49-F238E27FC236}">
                <a16:creationId xmlns:a16="http://schemas.microsoft.com/office/drawing/2014/main" id="{D49EFD35-9F10-C6E2-B82B-3B986E2BF6A0}"/>
              </a:ext>
            </a:extLst>
          </p:cNvPr>
          <p:cNvSpPr txBox="1">
            <a:spLocks noChangeArrowheads="1"/>
          </p:cNvSpPr>
          <p:nvPr/>
        </p:nvSpPr>
        <p:spPr>
          <a:xfrm>
            <a:off x="2266546" y="2240721"/>
            <a:ext cx="8638160" cy="3459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400" b="1" dirty="0"/>
              <a:t>Mode:</a:t>
            </a:r>
            <a:r>
              <a:rPr lang="en-US" altLang="en-US" sz="2000" dirty="0"/>
              <a:t> The most common data point is called the mode.</a:t>
            </a:r>
          </a:p>
          <a:p>
            <a:pPr>
              <a:buFont typeface="Wingdings" pitchFamily="2" charset="2"/>
              <a:buNone/>
            </a:pPr>
            <a:endParaRPr lang="en-US" altLang="en-US" sz="2000" dirty="0"/>
          </a:p>
          <a:p>
            <a:pPr>
              <a:buFont typeface="Wingdings" pitchFamily="2" charset="2"/>
              <a:buNone/>
            </a:pPr>
            <a:endParaRPr lang="en-US" altLang="en-US" sz="2000" dirty="0"/>
          </a:p>
          <a:p>
            <a:pPr>
              <a:buFont typeface="Wingdings" pitchFamily="2" charset="2"/>
              <a:buNone/>
            </a:pPr>
            <a:r>
              <a:rPr lang="en-US" altLang="en-US" sz="2000" dirty="0"/>
              <a:t>The combined IQ scores for Classes A &amp; B:</a:t>
            </a:r>
          </a:p>
          <a:p>
            <a:pPr>
              <a:buFont typeface="Wingdings" pitchFamily="2" charset="2"/>
              <a:buNone/>
            </a:pPr>
            <a:r>
              <a:rPr lang="en-US" altLang="en-US" sz="2000" dirty="0"/>
              <a:t>80 87 89 93 93 96 97 98 102 103 105 106 109 109 109 110 111 115 119 120 127</a:t>
            </a:r>
          </a:p>
          <a:p>
            <a:pPr>
              <a:buFont typeface="Wingdings" pitchFamily="2" charset="2"/>
              <a:buNone/>
            </a:pPr>
            <a:r>
              <a:rPr lang="en-US" altLang="en-US" sz="2000" dirty="0"/>
              <a:t>128 131 131 140 162</a:t>
            </a:r>
          </a:p>
          <a:p>
            <a:pPr>
              <a:buFont typeface="Wingdings" pitchFamily="2" charset="2"/>
              <a:buNone/>
            </a:pPr>
            <a:endParaRPr lang="en-US" altLang="en-US" sz="2000" dirty="0"/>
          </a:p>
          <a:p>
            <a:endParaRPr lang="en-US" altLang="en-US" sz="2000" dirty="0"/>
          </a:p>
          <a:p>
            <a:r>
              <a:rPr lang="en-US" altLang="en-US" sz="2000" dirty="0"/>
              <a:t>It is possible to have more than one mode!</a:t>
            </a:r>
          </a:p>
        </p:txBody>
      </p:sp>
      <p:sp>
        <p:nvSpPr>
          <p:cNvPr id="11" name="Line 4">
            <a:extLst>
              <a:ext uri="{FF2B5EF4-FFF2-40B4-BE49-F238E27FC236}">
                <a16:creationId xmlns:a16="http://schemas.microsoft.com/office/drawing/2014/main" id="{F257DE21-A6A5-E2FA-BBDA-4A746F7576C5}"/>
              </a:ext>
            </a:extLst>
          </p:cNvPr>
          <p:cNvSpPr>
            <a:spLocks noChangeShapeType="1"/>
          </p:cNvSpPr>
          <p:nvPr/>
        </p:nvSpPr>
        <p:spPr bwMode="auto">
          <a:xfrm>
            <a:off x="6598596" y="4202349"/>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5">
            <a:extLst>
              <a:ext uri="{FF2B5EF4-FFF2-40B4-BE49-F238E27FC236}">
                <a16:creationId xmlns:a16="http://schemas.microsoft.com/office/drawing/2014/main" id="{2814F23B-9139-D63A-F151-EFE8DB3ED100}"/>
              </a:ext>
            </a:extLst>
          </p:cNvPr>
          <p:cNvSpPr txBox="1">
            <a:spLocks noChangeArrowheads="1"/>
          </p:cNvSpPr>
          <p:nvPr/>
        </p:nvSpPr>
        <p:spPr bwMode="auto">
          <a:xfrm>
            <a:off x="6598596" y="454231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i="1" dirty="0">
                <a:solidFill>
                  <a:srgbClr val="FF0000"/>
                </a:solidFill>
              </a:rPr>
              <a:t>A la mode</a:t>
            </a:r>
            <a:r>
              <a:rPr lang="en-US" altLang="en-US" dirty="0">
                <a:solidFill>
                  <a:srgbClr val="FF0000"/>
                </a:solidFill>
              </a:rPr>
              <a:t>!!</a:t>
            </a:r>
          </a:p>
        </p:txBody>
      </p:sp>
      <p:sp>
        <p:nvSpPr>
          <p:cNvPr id="13" name="Line 6">
            <a:extLst>
              <a:ext uri="{FF2B5EF4-FFF2-40B4-BE49-F238E27FC236}">
                <a16:creationId xmlns:a16="http://schemas.microsoft.com/office/drawing/2014/main" id="{7FA99355-3BE6-684E-405A-8417C5DF3EB7}"/>
              </a:ext>
            </a:extLst>
          </p:cNvPr>
          <p:cNvSpPr>
            <a:spLocks noChangeShapeType="1"/>
          </p:cNvSpPr>
          <p:nvPr/>
        </p:nvSpPr>
        <p:spPr bwMode="auto">
          <a:xfrm flipV="1">
            <a:off x="7246296" y="422144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DCAAD168-7BD9-24FE-1439-6CE9C9BFDEF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245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5654" y="1871042"/>
            <a:ext cx="4637827" cy="311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In symmetric distributions, the mean, median, and mode are the same.</a:t>
            </a:r>
          </a:p>
          <a:p>
            <a:pPr marL="0" indent="0">
              <a:buNone/>
            </a:pPr>
            <a:endParaRPr lang="en-US" altLang="en-US" sz="2400" dirty="0"/>
          </a:p>
          <a:p>
            <a:r>
              <a:rPr lang="en-US" altLang="en-US" sz="2400" dirty="0"/>
              <a:t>In skewed data, the mean and median lie further toward the skew than the mode.</a:t>
            </a:r>
          </a:p>
          <a:p>
            <a:pPr marL="0" indent="0">
              <a:buNone/>
            </a:pPr>
            <a:endParaRPr lang="en-US" altLang="en-US" sz="2400" dirty="0"/>
          </a:p>
        </p:txBody>
      </p:sp>
      <p:sp>
        <p:nvSpPr>
          <p:cNvPr id="2" name="Line 4">
            <a:extLst>
              <a:ext uri="{FF2B5EF4-FFF2-40B4-BE49-F238E27FC236}">
                <a16:creationId xmlns:a16="http://schemas.microsoft.com/office/drawing/2014/main" id="{A45BE6DB-0C0D-BFF9-2204-EA326E9DA522}"/>
              </a:ext>
            </a:extLst>
          </p:cNvPr>
          <p:cNvSpPr>
            <a:spLocks noChangeShapeType="1"/>
          </p:cNvSpPr>
          <p:nvPr/>
        </p:nvSpPr>
        <p:spPr bwMode="auto">
          <a:xfrm flipV="1">
            <a:off x="9871049" y="223201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Text Box 6">
            <a:extLst>
              <a:ext uri="{FF2B5EF4-FFF2-40B4-BE49-F238E27FC236}">
                <a16:creationId xmlns:a16="http://schemas.microsoft.com/office/drawing/2014/main" id="{0A6C8AEE-3C44-1369-BE0E-D9779BC5A85A}"/>
              </a:ext>
            </a:extLst>
          </p:cNvPr>
          <p:cNvSpPr txBox="1">
            <a:spLocks noChangeArrowheads="1"/>
          </p:cNvSpPr>
          <p:nvPr/>
        </p:nvSpPr>
        <p:spPr bwMode="auto">
          <a:xfrm>
            <a:off x="8956649" y="2526520"/>
            <a:ext cx="91439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9" name="Text Box 7">
            <a:extLst>
              <a:ext uri="{FF2B5EF4-FFF2-40B4-BE49-F238E27FC236}">
                <a16:creationId xmlns:a16="http://schemas.microsoft.com/office/drawing/2014/main" id="{60DFEA95-7E81-7052-3DF2-EF43BA42250A}"/>
              </a:ext>
            </a:extLst>
          </p:cNvPr>
          <p:cNvSpPr txBox="1">
            <a:spLocks noChangeArrowheads="1"/>
          </p:cNvSpPr>
          <p:nvPr/>
        </p:nvSpPr>
        <p:spPr bwMode="auto">
          <a:xfrm>
            <a:off x="9947248" y="2249000"/>
            <a:ext cx="75853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Mean</a:t>
            </a:r>
          </a:p>
        </p:txBody>
      </p:sp>
      <p:sp>
        <p:nvSpPr>
          <p:cNvPr id="14" name="Line 14">
            <a:extLst>
              <a:ext uri="{FF2B5EF4-FFF2-40B4-BE49-F238E27FC236}">
                <a16:creationId xmlns:a16="http://schemas.microsoft.com/office/drawing/2014/main" id="{6B1699AA-6F47-1E1C-E345-4D2636B56E79}"/>
              </a:ext>
            </a:extLst>
          </p:cNvPr>
          <p:cNvSpPr>
            <a:spLocks noChangeShapeType="1"/>
          </p:cNvSpPr>
          <p:nvPr/>
        </p:nvSpPr>
        <p:spPr bwMode="auto">
          <a:xfrm flipV="1">
            <a:off x="9871049" y="283132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a:extLst>
              <a:ext uri="{FF2B5EF4-FFF2-40B4-BE49-F238E27FC236}">
                <a16:creationId xmlns:a16="http://schemas.microsoft.com/office/drawing/2014/main" id="{D98858B6-75AF-AC2D-F4E3-78F09ED59677}"/>
              </a:ext>
            </a:extLst>
          </p:cNvPr>
          <p:cNvSpPr txBox="1">
            <a:spLocks noChangeArrowheads="1"/>
          </p:cNvSpPr>
          <p:nvPr/>
        </p:nvSpPr>
        <p:spPr bwMode="auto">
          <a:xfrm>
            <a:off x="9947248" y="2989877"/>
            <a:ext cx="758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Mode</a:t>
            </a:r>
          </a:p>
        </p:txBody>
      </p:sp>
      <p:sp>
        <p:nvSpPr>
          <p:cNvPr id="16" name="Freeform 19">
            <a:extLst>
              <a:ext uri="{FF2B5EF4-FFF2-40B4-BE49-F238E27FC236}">
                <a16:creationId xmlns:a16="http://schemas.microsoft.com/office/drawing/2014/main" id="{C15E8D6D-4A96-C750-7207-EE79356AAC7A}"/>
              </a:ext>
            </a:extLst>
          </p:cNvPr>
          <p:cNvSpPr>
            <a:spLocks/>
          </p:cNvSpPr>
          <p:nvPr/>
        </p:nvSpPr>
        <p:spPr bwMode="auto">
          <a:xfrm>
            <a:off x="8956649" y="998531"/>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20">
            <a:extLst>
              <a:ext uri="{FF2B5EF4-FFF2-40B4-BE49-F238E27FC236}">
                <a16:creationId xmlns:a16="http://schemas.microsoft.com/office/drawing/2014/main" id="{2BFC5A20-E92D-F580-6D8B-02F7FB06C9F7}"/>
              </a:ext>
            </a:extLst>
          </p:cNvPr>
          <p:cNvSpPr txBox="1">
            <a:spLocks noChangeArrowheads="1"/>
          </p:cNvSpPr>
          <p:nvPr/>
        </p:nvSpPr>
        <p:spPr bwMode="auto">
          <a:xfrm>
            <a:off x="8544144" y="433179"/>
            <a:ext cx="28062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18" name="Line 8">
            <a:extLst>
              <a:ext uri="{FF2B5EF4-FFF2-40B4-BE49-F238E27FC236}">
                <a16:creationId xmlns:a16="http://schemas.microsoft.com/office/drawing/2014/main" id="{4F202537-9822-3A7C-BE35-740AC3936FE0}"/>
              </a:ext>
            </a:extLst>
          </p:cNvPr>
          <p:cNvSpPr>
            <a:spLocks noChangeShapeType="1"/>
          </p:cNvSpPr>
          <p:nvPr/>
        </p:nvSpPr>
        <p:spPr bwMode="auto">
          <a:xfrm>
            <a:off x="8956649" y="2232018"/>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4">
            <a:extLst>
              <a:ext uri="{FF2B5EF4-FFF2-40B4-BE49-F238E27FC236}">
                <a16:creationId xmlns:a16="http://schemas.microsoft.com/office/drawing/2014/main" id="{68E44B77-9FE2-AE50-15BF-492AB65C638A}"/>
              </a:ext>
            </a:extLst>
          </p:cNvPr>
          <p:cNvSpPr>
            <a:spLocks noChangeShapeType="1"/>
          </p:cNvSpPr>
          <p:nvPr/>
        </p:nvSpPr>
        <p:spPr bwMode="auto">
          <a:xfrm flipV="1">
            <a:off x="9871049" y="2536818"/>
            <a:ext cx="0" cy="3048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
            <a:extLst>
              <a:ext uri="{FF2B5EF4-FFF2-40B4-BE49-F238E27FC236}">
                <a16:creationId xmlns:a16="http://schemas.microsoft.com/office/drawing/2014/main" id="{10A1F5C3-EF06-1E94-57FD-8941EED7A83B}"/>
              </a:ext>
            </a:extLst>
          </p:cNvPr>
          <p:cNvSpPr>
            <a:spLocks noChangeShapeType="1"/>
          </p:cNvSpPr>
          <p:nvPr/>
        </p:nvSpPr>
        <p:spPr bwMode="auto">
          <a:xfrm>
            <a:off x="5756248" y="5207619"/>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0">
            <a:extLst>
              <a:ext uri="{FF2B5EF4-FFF2-40B4-BE49-F238E27FC236}">
                <a16:creationId xmlns:a16="http://schemas.microsoft.com/office/drawing/2014/main" id="{9BD4D94C-3472-692A-8EAD-9D8E5B8DC94F}"/>
              </a:ext>
            </a:extLst>
          </p:cNvPr>
          <p:cNvSpPr txBox="1">
            <a:spLocks noChangeArrowheads="1"/>
          </p:cNvSpPr>
          <p:nvPr/>
        </p:nvSpPr>
        <p:spPr bwMode="auto">
          <a:xfrm>
            <a:off x="6442048" y="575530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22" name="Text Box 11">
            <a:extLst>
              <a:ext uri="{FF2B5EF4-FFF2-40B4-BE49-F238E27FC236}">
                <a16:creationId xmlns:a16="http://schemas.microsoft.com/office/drawing/2014/main" id="{D05D49C7-B67B-AC35-4C81-30DBF52E3F2D}"/>
              </a:ext>
            </a:extLst>
          </p:cNvPr>
          <p:cNvSpPr txBox="1">
            <a:spLocks noChangeArrowheads="1"/>
          </p:cNvSpPr>
          <p:nvPr/>
        </p:nvSpPr>
        <p:spPr bwMode="auto">
          <a:xfrm>
            <a:off x="7356448" y="5755307"/>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3" name="Line 12">
            <a:extLst>
              <a:ext uri="{FF2B5EF4-FFF2-40B4-BE49-F238E27FC236}">
                <a16:creationId xmlns:a16="http://schemas.microsoft.com/office/drawing/2014/main" id="{2AE3477B-446F-A1B5-A05E-31E2A0C1FEB6}"/>
              </a:ext>
            </a:extLst>
          </p:cNvPr>
          <p:cNvSpPr>
            <a:spLocks noChangeShapeType="1"/>
          </p:cNvSpPr>
          <p:nvPr/>
        </p:nvSpPr>
        <p:spPr bwMode="auto">
          <a:xfrm flipV="1">
            <a:off x="6670648" y="5207619"/>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3">
            <a:extLst>
              <a:ext uri="{FF2B5EF4-FFF2-40B4-BE49-F238E27FC236}">
                <a16:creationId xmlns:a16="http://schemas.microsoft.com/office/drawing/2014/main" id="{71BEFD51-46F7-55CC-DE0E-4DB7ECD998AE}"/>
              </a:ext>
            </a:extLst>
          </p:cNvPr>
          <p:cNvSpPr>
            <a:spLocks noChangeShapeType="1"/>
          </p:cNvSpPr>
          <p:nvPr/>
        </p:nvSpPr>
        <p:spPr bwMode="auto">
          <a:xfrm flipV="1">
            <a:off x="7432648" y="5207619"/>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6">
            <a:extLst>
              <a:ext uri="{FF2B5EF4-FFF2-40B4-BE49-F238E27FC236}">
                <a16:creationId xmlns:a16="http://schemas.microsoft.com/office/drawing/2014/main" id="{E97D7344-1501-604C-61AD-71C07690DF4C}"/>
              </a:ext>
            </a:extLst>
          </p:cNvPr>
          <p:cNvSpPr>
            <a:spLocks noChangeShapeType="1"/>
          </p:cNvSpPr>
          <p:nvPr/>
        </p:nvSpPr>
        <p:spPr bwMode="auto">
          <a:xfrm flipV="1">
            <a:off x="6289648" y="5207619"/>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7">
            <a:extLst>
              <a:ext uri="{FF2B5EF4-FFF2-40B4-BE49-F238E27FC236}">
                <a16:creationId xmlns:a16="http://schemas.microsoft.com/office/drawing/2014/main" id="{5EB1A455-61E2-E619-833F-96303917A77F}"/>
              </a:ext>
            </a:extLst>
          </p:cNvPr>
          <p:cNvSpPr txBox="1">
            <a:spLocks noChangeArrowheads="1"/>
          </p:cNvSpPr>
          <p:nvPr/>
        </p:nvSpPr>
        <p:spPr bwMode="auto">
          <a:xfrm>
            <a:off x="5680048" y="5755307"/>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27" name="Freeform 18">
            <a:extLst>
              <a:ext uri="{FF2B5EF4-FFF2-40B4-BE49-F238E27FC236}">
                <a16:creationId xmlns:a16="http://schemas.microsoft.com/office/drawing/2014/main" id="{9F93A2EB-9997-D9B2-12CE-BEA37015C484}"/>
              </a:ext>
            </a:extLst>
          </p:cNvPr>
          <p:cNvSpPr>
            <a:spLocks/>
          </p:cNvSpPr>
          <p:nvPr/>
        </p:nvSpPr>
        <p:spPr bwMode="auto">
          <a:xfrm>
            <a:off x="5756248" y="3699494"/>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1">
            <a:extLst>
              <a:ext uri="{FF2B5EF4-FFF2-40B4-BE49-F238E27FC236}">
                <a16:creationId xmlns:a16="http://schemas.microsoft.com/office/drawing/2014/main" id="{19C36590-43C3-253C-9B00-C951EFE66546}"/>
              </a:ext>
            </a:extLst>
          </p:cNvPr>
          <p:cNvSpPr txBox="1">
            <a:spLocks noChangeArrowheads="1"/>
          </p:cNvSpPr>
          <p:nvPr/>
        </p:nvSpPr>
        <p:spPr bwMode="auto">
          <a:xfrm>
            <a:off x="7280248" y="3531219"/>
            <a:ext cx="1177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10" name="Footer Placeholder 9">
            <a:extLst>
              <a:ext uri="{FF2B5EF4-FFF2-40B4-BE49-F238E27FC236}">
                <a16:creationId xmlns:a16="http://schemas.microsoft.com/office/drawing/2014/main" id="{74C67FE2-6072-4D34-52CC-35FBF52A13C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243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Takeaways</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6142" y="1802349"/>
            <a:ext cx="10999716" cy="4101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chemeClr val="accent1">
                    <a:lumMod val="75000"/>
                  </a:schemeClr>
                </a:solidFill>
                <a:effectLst/>
              </a:rPr>
              <a:t>Mean: </a:t>
            </a:r>
            <a:r>
              <a:rPr lang="en-CA" sz="2400" dirty="0">
                <a:effectLst/>
              </a:rPr>
              <a:t>The mean, or average, is the sum of all values divided by the number of values. It's sensitive to outliers and provides a balanced representation of the dataset.</a:t>
            </a:r>
          </a:p>
          <a:p>
            <a:endParaRPr lang="en-CA" sz="2400" dirty="0">
              <a:effectLst/>
            </a:endParaRPr>
          </a:p>
          <a:p>
            <a:r>
              <a:rPr lang="en-CA" sz="2400" b="1" dirty="0">
                <a:solidFill>
                  <a:schemeClr val="accent1">
                    <a:lumMod val="75000"/>
                  </a:schemeClr>
                </a:solidFill>
                <a:effectLst/>
              </a:rPr>
              <a:t>Median: </a:t>
            </a:r>
            <a:r>
              <a:rPr lang="en-CA" sz="2400" dirty="0">
                <a:effectLst/>
              </a:rPr>
              <a:t>The median is the middle value when the data is ordered. It's less affected by outliers and gives a better sense of the central value in skewed datasets.</a:t>
            </a:r>
          </a:p>
          <a:p>
            <a:endParaRPr lang="en-CA" sz="2400" dirty="0">
              <a:effectLst/>
            </a:endParaRPr>
          </a:p>
          <a:p>
            <a:r>
              <a:rPr lang="en-CA" sz="2400" b="1" dirty="0">
                <a:solidFill>
                  <a:schemeClr val="accent1">
                    <a:lumMod val="75000"/>
                  </a:schemeClr>
                </a:solidFill>
                <a:effectLst/>
              </a:rPr>
              <a:t>Mode: </a:t>
            </a:r>
            <a:r>
              <a:rPr lang="en-CA" sz="2400" dirty="0">
                <a:effectLst/>
              </a:rPr>
              <a:t>The mode is the value that appears most frequently in the dataset. It can be helpful to for categorical data and is not affected by extreme values.</a:t>
            </a:r>
          </a:p>
          <a:p>
            <a:endParaRPr lang="en-CA" sz="2400" dirty="0">
              <a:effectLst/>
            </a:endParaRPr>
          </a:p>
          <a:p>
            <a:endParaRPr lang="en-CA" sz="2400" dirty="0">
              <a:effectLst/>
            </a:endParaRPr>
          </a:p>
          <a:p>
            <a:endParaRPr lang="en-CA" sz="2400" dirty="0"/>
          </a:p>
          <a:p>
            <a:r>
              <a:rPr lang="en-CA" sz="2400" dirty="0">
                <a:effectLst/>
              </a:rPr>
              <a:t> </a:t>
            </a:r>
          </a:p>
          <a:p>
            <a:pPr marL="0" indent="0">
              <a:buNone/>
            </a:pPr>
            <a:endParaRPr lang="en-US" altLang="en-US" sz="2400" dirty="0"/>
          </a:p>
        </p:txBody>
      </p:sp>
      <p:sp>
        <p:nvSpPr>
          <p:cNvPr id="2" name="Footer Placeholder 1">
            <a:extLst>
              <a:ext uri="{FF2B5EF4-FFF2-40B4-BE49-F238E27FC236}">
                <a16:creationId xmlns:a16="http://schemas.microsoft.com/office/drawing/2014/main" id="{F12BA284-C3E1-EC4E-91BB-2754E4EF8FA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936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t>The shape of the distribution is said to be </a:t>
            </a:r>
            <a:r>
              <a:rPr lang="en-US" altLang="en-US" sz="2400" b="1" dirty="0">
                <a:solidFill>
                  <a:srgbClr val="3333CC"/>
                </a:solidFill>
              </a:rPr>
              <a:t>Symmetric (Normal)</a:t>
            </a:r>
            <a:r>
              <a:rPr lang="en-US" altLang="en-US" sz="2400" dirty="0"/>
              <a:t> if the observations are balanced, or evenly distributed, about the center.  </a:t>
            </a:r>
          </a:p>
          <a:p>
            <a:pPr marL="0" indent="0">
              <a:buNone/>
            </a:pPr>
            <a:endParaRPr lang="en-US" altLang="en-US" sz="2400" dirty="0"/>
          </a:p>
          <a:p>
            <a:pPr marL="0" indent="0">
              <a:buNone/>
            </a:pPr>
            <a:endParaRPr lang="en-US" altLang="en-US" sz="2400" dirty="0"/>
          </a:p>
        </p:txBody>
      </p:sp>
      <p:graphicFrame>
        <p:nvGraphicFramePr>
          <p:cNvPr id="10" name="Object 4">
            <a:extLst>
              <a:ext uri="{FF2B5EF4-FFF2-40B4-BE49-F238E27FC236}">
                <a16:creationId xmlns:a16="http://schemas.microsoft.com/office/drawing/2014/main" id="{AA0F7D33-5F75-7098-D4F5-5DE79B231BEF}"/>
              </a:ext>
            </a:extLst>
          </p:cNvPr>
          <p:cNvGraphicFramePr>
            <a:graphicFrameLocks noChangeAspect="1"/>
          </p:cNvGraphicFramePr>
          <p:nvPr>
            <p:extLst>
              <p:ext uri="{D42A27DB-BD31-4B8C-83A1-F6EECF244321}">
                <p14:modId xmlns:p14="http://schemas.microsoft.com/office/powerpoint/2010/main" val="2269890018"/>
              </p:ext>
            </p:extLst>
          </p:nvPr>
        </p:nvGraphicFramePr>
        <p:xfrm>
          <a:off x="4150468" y="2694562"/>
          <a:ext cx="4953000" cy="2830513"/>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7892" name="Object 4">
                        <a:extLst>
                          <a:ext uri="{FF2B5EF4-FFF2-40B4-BE49-F238E27FC236}">
                            <a16:creationId xmlns:a16="http://schemas.microsoft.com/office/drawing/2014/main" id="{CF2E3417-D898-6980-D9A0-E1167D069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2694562"/>
                        <a:ext cx="4953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350D4AF3-5924-159F-CE4C-D83CD1DCB99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4904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en-US" sz="2400" dirty="0"/>
              <a:t>The shape of the distribution is said to be </a:t>
            </a:r>
            <a:r>
              <a:rPr lang="en-US" altLang="en-US" sz="2400" b="1" dirty="0">
                <a:solidFill>
                  <a:srgbClr val="3333CC"/>
                </a:solidFill>
              </a:rPr>
              <a:t>skewed</a:t>
            </a:r>
            <a:r>
              <a:rPr lang="en-US" altLang="en-US" sz="2400" dirty="0"/>
              <a:t> if the observations are not symmetrically distributed around the center.</a:t>
            </a:r>
          </a:p>
          <a:p>
            <a:pPr marL="0" indent="0">
              <a:buNone/>
            </a:pPr>
            <a:endParaRPr lang="en-US" altLang="en-US" sz="2400" dirty="0"/>
          </a:p>
          <a:p>
            <a:pPr marL="0" indent="0">
              <a:buNone/>
            </a:pPr>
            <a:endParaRPr lang="en-US" altLang="en-US" sz="2400" dirty="0"/>
          </a:p>
        </p:txBody>
      </p:sp>
      <p:sp>
        <p:nvSpPr>
          <p:cNvPr id="2" name="Text Box 7">
            <a:extLst>
              <a:ext uri="{FF2B5EF4-FFF2-40B4-BE49-F238E27FC236}">
                <a16:creationId xmlns:a16="http://schemas.microsoft.com/office/drawing/2014/main" id="{DA942D98-1C35-16F7-F2CF-B5C8C8FAEBB2}"/>
              </a:ext>
            </a:extLst>
          </p:cNvPr>
          <p:cNvSpPr>
            <a:spLocks noChangeArrowheads="1"/>
          </p:cNvSpPr>
          <p:nvPr/>
        </p:nvSpPr>
        <p:spPr bwMode="auto">
          <a:xfrm>
            <a:off x="1202953" y="2692591"/>
            <a:ext cx="44196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dirty="0"/>
              <a:t>A </a:t>
            </a:r>
            <a:r>
              <a:rPr lang="en-US" altLang="en-US" sz="2000" dirty="0">
                <a:solidFill>
                  <a:srgbClr val="FF0000"/>
                </a:solidFill>
              </a:rPr>
              <a:t>positively skewed</a:t>
            </a:r>
            <a:r>
              <a:rPr lang="en-US" altLang="en-US" sz="2000" dirty="0"/>
              <a:t> distribution (skewed to the right) has a tail that extends to the right in the direction of positive values. </a:t>
            </a:r>
          </a:p>
          <a:p>
            <a:endParaRPr lang="en-US" altLang="en-US" sz="2000" dirty="0"/>
          </a:p>
          <a:p>
            <a:endParaRPr lang="en-US" altLang="en-US" sz="2000" dirty="0"/>
          </a:p>
          <a:p>
            <a:r>
              <a:rPr lang="en-US" altLang="en-US" sz="2000" dirty="0"/>
              <a:t>A </a:t>
            </a:r>
            <a:r>
              <a:rPr lang="en-US" altLang="en-US" sz="2000" dirty="0">
                <a:solidFill>
                  <a:srgbClr val="FF0000"/>
                </a:solidFill>
              </a:rPr>
              <a:t>negatively skewed</a:t>
            </a:r>
            <a:r>
              <a:rPr lang="en-US" altLang="en-US" sz="2000" dirty="0"/>
              <a:t> distribution (skewed to the left) has a tail that extends to the left in the direction of negative values.</a:t>
            </a:r>
          </a:p>
          <a:p>
            <a:pPr>
              <a:spcBef>
                <a:spcPct val="50000"/>
              </a:spcBef>
            </a:pPr>
            <a:endParaRPr lang="en-US" altLang="en-US" sz="2000" dirty="0"/>
          </a:p>
        </p:txBody>
      </p:sp>
      <p:graphicFrame>
        <p:nvGraphicFramePr>
          <p:cNvPr id="3" name="Object 5">
            <a:extLst>
              <a:ext uri="{FF2B5EF4-FFF2-40B4-BE49-F238E27FC236}">
                <a16:creationId xmlns:a16="http://schemas.microsoft.com/office/drawing/2014/main" id="{12EEA9B0-8A52-2147-D4E6-C0D624F4C463}"/>
              </a:ext>
            </a:extLst>
          </p:cNvPr>
          <p:cNvGraphicFramePr>
            <a:graphicFrameLocks noChangeAspect="1"/>
          </p:cNvGraphicFramePr>
          <p:nvPr>
            <p:extLst>
              <p:ext uri="{D42A27DB-BD31-4B8C-83A1-F6EECF244321}">
                <p14:modId xmlns:p14="http://schemas.microsoft.com/office/powerpoint/2010/main" val="2196109757"/>
              </p:ext>
            </p:extLst>
          </p:nvPr>
        </p:nvGraphicFramePr>
        <p:xfrm>
          <a:off x="7294344" y="2287278"/>
          <a:ext cx="3505200" cy="2003425"/>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8917" name="Object 5">
                        <a:extLst>
                          <a:ext uri="{FF2B5EF4-FFF2-40B4-BE49-F238E27FC236}">
                            <a16:creationId xmlns:a16="http://schemas.microsoft.com/office/drawing/2014/main" id="{2CA0B62B-65BB-6F5F-A0D6-A0897E72E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344" y="2287278"/>
                        <a:ext cx="3505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45F2E66A-7872-0D72-3137-05129626CF7E}"/>
              </a:ext>
            </a:extLst>
          </p:cNvPr>
          <p:cNvGraphicFramePr>
            <a:graphicFrameLocks noChangeAspect="1"/>
          </p:cNvGraphicFramePr>
          <p:nvPr>
            <p:extLst>
              <p:ext uri="{D42A27DB-BD31-4B8C-83A1-F6EECF244321}">
                <p14:modId xmlns:p14="http://schemas.microsoft.com/office/powerpoint/2010/main" val="3665045123"/>
              </p:ext>
            </p:extLst>
          </p:nvPr>
        </p:nvGraphicFramePr>
        <p:xfrm>
          <a:off x="7294344" y="4268478"/>
          <a:ext cx="3505200" cy="2030413"/>
        </p:xfrm>
        <a:graphic>
          <a:graphicData uri="http://schemas.openxmlformats.org/presentationml/2006/ole">
            <mc:AlternateContent xmlns:mc="http://schemas.openxmlformats.org/markup-compatibility/2006">
              <mc:Choice xmlns:v="urn:schemas-microsoft-com:vml" Requires="v">
                <p:oleObj name="Chart" r:id="rId4" imgW="5524500" imgH="3162300" progId="Excel.Chart.8">
                  <p:embed/>
                </p:oleObj>
              </mc:Choice>
              <mc:Fallback>
                <p:oleObj name="Chart" r:id="rId4" imgW="5524500" imgH="3162300" progId="Excel.Chart.8">
                  <p:embed/>
                  <p:pic>
                    <p:nvPicPr>
                      <p:cNvPr id="38918" name="Object 6">
                        <a:extLst>
                          <a:ext uri="{FF2B5EF4-FFF2-40B4-BE49-F238E27FC236}">
                            <a16:creationId xmlns:a16="http://schemas.microsoft.com/office/drawing/2014/main" id="{025A89D6-7B14-C56C-B1B2-AFAD3AC5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344" y="4268478"/>
                        <a:ext cx="3505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ooter Placeholder 9">
            <a:extLst>
              <a:ext uri="{FF2B5EF4-FFF2-40B4-BE49-F238E27FC236}">
                <a16:creationId xmlns:a16="http://schemas.microsoft.com/office/drawing/2014/main" id="{9AA8631F-67DB-62EF-66CC-7B9CBB0C92E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3522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3" name="Rectangle 3">
            <a:extLst>
              <a:ext uri="{FF2B5EF4-FFF2-40B4-BE49-F238E27FC236}">
                <a16:creationId xmlns:a16="http://schemas.microsoft.com/office/drawing/2014/main" id="{202EAD9C-3A73-DFFB-3934-DD7A02F7FA50}"/>
              </a:ext>
            </a:extLst>
          </p:cNvPr>
          <p:cNvSpPr txBox="1">
            <a:spLocks noChangeArrowheads="1"/>
          </p:cNvSpPr>
          <p:nvPr/>
        </p:nvSpPr>
        <p:spPr>
          <a:xfrm>
            <a:off x="457199" y="1600200"/>
            <a:ext cx="11279081" cy="4119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b. Measures of Variation (Dispersion)</a:t>
            </a:r>
          </a:p>
          <a:p>
            <a:pPr marL="609600" indent="-609600">
              <a:buFontTx/>
              <a:buNone/>
            </a:pPr>
            <a:endParaRPr lang="en-US" altLang="en-US" sz="2400" b="1" dirty="0"/>
          </a:p>
          <a:p>
            <a:pPr marL="609600" indent="-609600">
              <a:buFontTx/>
              <a:buNone/>
            </a:pPr>
            <a:r>
              <a:rPr lang="en-US" altLang="en-US" sz="2400" dirty="0"/>
              <a:t>Dispersion statistics quantify the spread or variability of data points around a central value, helping to understand how data is distributed. </a:t>
            </a:r>
          </a:p>
          <a:p>
            <a:pPr>
              <a:buFontTx/>
              <a:buNone/>
            </a:pPr>
            <a:endParaRPr lang="en-US" altLang="en-US" sz="2400" b="1" dirty="0"/>
          </a:p>
          <a:p>
            <a:r>
              <a:rPr lang="en-US" altLang="en-US" sz="2000" b="1" dirty="0"/>
              <a:t>Range</a:t>
            </a:r>
          </a:p>
          <a:p>
            <a:r>
              <a:rPr lang="en-US" altLang="en-US" sz="2000" b="1" dirty="0"/>
              <a:t>Interquartile Range (IQR)</a:t>
            </a:r>
          </a:p>
          <a:p>
            <a:r>
              <a:rPr lang="en-US" altLang="en-US" sz="2000" b="1" dirty="0"/>
              <a:t>Variance</a:t>
            </a:r>
          </a:p>
          <a:p>
            <a:r>
              <a:rPr lang="en-US" altLang="en-US" sz="2000" b="1" dirty="0"/>
              <a:t>Standard Deviation</a:t>
            </a:r>
          </a:p>
        </p:txBody>
      </p:sp>
      <p:sp>
        <p:nvSpPr>
          <p:cNvPr id="2" name="Footer Placeholder 1">
            <a:extLst>
              <a:ext uri="{FF2B5EF4-FFF2-40B4-BE49-F238E27FC236}">
                <a16:creationId xmlns:a16="http://schemas.microsoft.com/office/drawing/2014/main" id="{C08455DB-5BD8-5053-220F-EE19D6F4C09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4162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5170646"/>
          </a:xfrm>
          <a:prstGeom prst="rect">
            <a:avLst/>
          </a:prstGeom>
          <a:noFill/>
        </p:spPr>
        <p:txBody>
          <a:bodyPr wrap="square" rtlCol="0">
            <a:spAutoFit/>
          </a:bodyPr>
          <a:lstStyle/>
          <a:p>
            <a:r>
              <a:rPr lang="en-US" sz="2400" dirty="0"/>
              <a:t>-   Data Foundation: Statistics</a:t>
            </a:r>
          </a:p>
          <a:p>
            <a:pPr marL="900000" indent="-342900">
              <a:buFont typeface="Arial" panose="020B0604020202020204" pitchFamily="34" charset="0"/>
              <a:buChar char="•"/>
            </a:pPr>
            <a:r>
              <a:rPr lang="en-US" dirty="0"/>
              <a:t>Descriptive Statistics </a:t>
            </a:r>
          </a:p>
          <a:p>
            <a:pPr marL="900000" indent="-342900">
              <a:buFont typeface="Arial" panose="020B0604020202020204" pitchFamily="34" charset="0"/>
              <a:buChar char="•"/>
            </a:pPr>
            <a:r>
              <a:rPr lang="en-US" dirty="0"/>
              <a:t>Introduction to Probability</a:t>
            </a:r>
          </a:p>
          <a:p>
            <a:pPr marL="900000" indent="-342900">
              <a:buFont typeface="Arial" panose="020B0604020202020204" pitchFamily="34" charset="0"/>
              <a:buChar char="•"/>
            </a:pPr>
            <a:r>
              <a:rPr lang="en-US" dirty="0"/>
              <a:t>Inferential Statistics</a:t>
            </a:r>
          </a:p>
          <a:p>
            <a:pPr>
              <a:lnSpc>
                <a:spcPct val="150000"/>
              </a:lnSpc>
            </a:pPr>
            <a:r>
              <a:rPr lang="en-US" sz="2400" dirty="0"/>
              <a:t>-   Introduction to BI Solutions</a:t>
            </a:r>
          </a:p>
          <a:p>
            <a:pPr marL="900000" indent="-342900">
              <a:buFont typeface="Arial" panose="020B0604020202020204" pitchFamily="34" charset="0"/>
              <a:buChar char="•"/>
            </a:pPr>
            <a:r>
              <a:rPr lang="en-US" dirty="0"/>
              <a:t>Introduction to Business Intelligence</a:t>
            </a:r>
          </a:p>
          <a:p>
            <a:pPr marL="900000" indent="-342900">
              <a:buFont typeface="Arial" panose="020B0604020202020204" pitchFamily="34" charset="0"/>
              <a:buChar char="•"/>
            </a:pPr>
            <a:r>
              <a:rPr lang="en-US" dirty="0"/>
              <a:t>Introduction to Data Scientist </a:t>
            </a:r>
          </a:p>
          <a:p>
            <a:pPr marL="900000" indent="-342900">
              <a:buFont typeface="Arial" panose="020B0604020202020204" pitchFamily="34" charset="0"/>
              <a:buChar char="•"/>
            </a:pPr>
            <a:r>
              <a:rPr lang="en-US" dirty="0"/>
              <a:t>Introduction to Data Visualization</a:t>
            </a:r>
            <a:endParaRPr lang="en-US" sz="2400" dirty="0"/>
          </a:p>
          <a:p>
            <a:pPr>
              <a:lnSpc>
                <a:spcPct val="150000"/>
              </a:lnSpc>
            </a:pPr>
            <a:r>
              <a:rPr lang="en-US" sz="2400" dirty="0"/>
              <a:t>-   Introducing Power BI and Power BI Services </a:t>
            </a:r>
          </a:p>
          <a:p>
            <a:pPr marL="900000" indent="-342000">
              <a:buFont typeface="Arial" panose="020B0604020202020204" pitchFamily="34" charset="0"/>
              <a:buChar char="•"/>
            </a:pPr>
            <a:r>
              <a:rPr lang="en-US" dirty="0"/>
              <a:t>Power BI Desktop</a:t>
            </a:r>
          </a:p>
          <a:p>
            <a:pPr marL="900000" indent="-342000">
              <a:buFont typeface="Arial" panose="020B0604020202020204" pitchFamily="34" charset="0"/>
              <a:buChar char="•"/>
            </a:pPr>
            <a:r>
              <a:rPr lang="en-US" dirty="0"/>
              <a:t>Designing Dashboards</a:t>
            </a:r>
          </a:p>
          <a:p>
            <a:pPr marL="900000" indent="-342000">
              <a:buFont typeface="Arial" panose="020B0604020202020204" pitchFamily="34" charset="0"/>
              <a:buChar char="•"/>
            </a:pPr>
            <a:r>
              <a:rPr lang="en-US" dirty="0"/>
              <a:t>Row-Level Security</a:t>
            </a:r>
          </a:p>
          <a:p>
            <a:pPr>
              <a:lnSpc>
                <a:spcPct val="150000"/>
              </a:lnSpc>
            </a:pPr>
            <a:r>
              <a:rPr lang="en-US" sz="2400" dirty="0"/>
              <a:t>-   Power BI Data and Modeling</a:t>
            </a:r>
          </a:p>
          <a:p>
            <a:pPr marL="900000" indent="-342000">
              <a:buFont typeface="Arial" panose="020B0604020202020204" pitchFamily="34" charset="0"/>
              <a:buChar char="•"/>
            </a:pPr>
            <a:r>
              <a:rPr lang="en-US" dirty="0"/>
              <a:t>Transforming and Merging Data</a:t>
            </a:r>
          </a:p>
          <a:p>
            <a:pPr marL="900000" indent="-342000">
              <a:buFont typeface="Arial" panose="020B0604020202020204" pitchFamily="34" charset="0"/>
              <a:buChar char="•"/>
            </a:pPr>
            <a:r>
              <a:rPr lang="en-US" dirty="0"/>
              <a:t>Calculated Columns and Measures</a:t>
            </a:r>
          </a:p>
        </p:txBody>
      </p:sp>
      <p:sp>
        <p:nvSpPr>
          <p:cNvPr id="3" name="Footer Placeholder 2">
            <a:extLst>
              <a:ext uri="{FF2B5EF4-FFF2-40B4-BE49-F238E27FC236}">
                <a16:creationId xmlns:a16="http://schemas.microsoft.com/office/drawing/2014/main" id="{B8C052D0-56CF-04CE-E6B9-FD18449109A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Range</a:t>
            </a:r>
          </a:p>
        </p:txBody>
      </p:sp>
      <p:sp>
        <p:nvSpPr>
          <p:cNvPr id="6" name="TextBox 5">
            <a:extLst>
              <a:ext uri="{FF2B5EF4-FFF2-40B4-BE49-F238E27FC236}">
                <a16:creationId xmlns:a16="http://schemas.microsoft.com/office/drawing/2014/main" id="{62D1C63B-423B-8A9E-6C80-A1791B281DA7}"/>
              </a:ext>
            </a:extLst>
          </p:cNvPr>
          <p:cNvSpPr txBox="1"/>
          <p:nvPr/>
        </p:nvSpPr>
        <p:spPr>
          <a:xfrm>
            <a:off x="765208" y="1435228"/>
            <a:ext cx="10749130" cy="4893647"/>
          </a:xfrm>
          <a:prstGeom prst="rect">
            <a:avLst/>
          </a:prstGeom>
          <a:noFill/>
        </p:spPr>
        <p:txBody>
          <a:bodyPr wrap="square">
            <a:spAutoFit/>
          </a:bodyPr>
          <a:lstStyle/>
          <a:p>
            <a:r>
              <a:rPr lang="en-CA" sz="2400" dirty="0">
                <a:effectLst/>
              </a:rPr>
              <a:t>The </a:t>
            </a:r>
            <a:r>
              <a:rPr lang="en-CA" sz="2400" b="1" dirty="0">
                <a:solidFill>
                  <a:srgbClr val="297ED4"/>
                </a:solidFill>
                <a:effectLst/>
              </a:rPr>
              <a:t>range </a:t>
            </a:r>
            <a:r>
              <a:rPr lang="en-CA" sz="2400" dirty="0">
                <a:effectLst/>
              </a:rPr>
              <a:t>is the difference between the maximum and minimum values in the dataset. It provides a simple measure of how widely the data is spread.</a:t>
            </a:r>
          </a:p>
          <a:p>
            <a:endParaRPr lang="en-CA" sz="2400" dirty="0"/>
          </a:p>
          <a:p>
            <a:r>
              <a:rPr lang="en-CA" sz="2400" b="1" dirty="0">
                <a:effectLst/>
              </a:rPr>
              <a:t>Example: </a:t>
            </a:r>
          </a:p>
          <a:p>
            <a:r>
              <a:rPr lang="en-CA" sz="2400" dirty="0">
                <a:effectLst/>
              </a:rPr>
              <a:t>Let’s have this dataset: [78, 85, 92, 78, 88, 95, 82, 88, 90, 78]</a:t>
            </a:r>
          </a:p>
          <a:p>
            <a:endParaRPr lang="en-CA" sz="2400" dirty="0"/>
          </a:p>
          <a:p>
            <a:r>
              <a:rPr lang="en-CA" sz="2400" b="1" dirty="0">
                <a:effectLst/>
              </a:rPr>
              <a:t>Range Calculation: </a:t>
            </a:r>
            <a:endParaRPr lang="en-CA" sz="2400" dirty="0">
              <a:effectLst/>
            </a:endParaRPr>
          </a:p>
          <a:p>
            <a:pPr marL="342900" indent="-342900">
              <a:buFont typeface="Wingdings" pitchFamily="2" charset="2"/>
              <a:buChar char="Ø"/>
            </a:pPr>
            <a:r>
              <a:rPr lang="en-CA" sz="2000" dirty="0">
                <a:effectLst/>
              </a:rPr>
              <a:t>To calculate the range, you subtract the smallest value from the largest value.</a:t>
            </a:r>
          </a:p>
          <a:p>
            <a:endParaRPr lang="en-CA" sz="2000" dirty="0">
              <a:effectLst/>
            </a:endParaRPr>
          </a:p>
          <a:p>
            <a:pPr marL="342900" indent="-342900">
              <a:buFont typeface="Wingdings" pitchFamily="2" charset="2"/>
              <a:buChar char="Ø"/>
            </a:pPr>
            <a:r>
              <a:rPr lang="en-CA" sz="2000" dirty="0">
                <a:effectLst/>
              </a:rPr>
              <a:t>Largest value = 95,  Smallest value = 78</a:t>
            </a:r>
          </a:p>
          <a:p>
            <a:endParaRPr lang="en-CA" sz="2000" dirty="0">
              <a:effectLst/>
            </a:endParaRPr>
          </a:p>
          <a:p>
            <a:pPr marL="342900" indent="-342900">
              <a:buFont typeface="Wingdings" pitchFamily="2" charset="2"/>
              <a:buChar char="Ø"/>
            </a:pPr>
            <a:r>
              <a:rPr lang="en-CA" sz="2000" dirty="0">
                <a:effectLst/>
              </a:rPr>
              <a:t>Range = Largest value -Smallest value = 95 -78 = 17</a:t>
            </a:r>
          </a:p>
          <a:p>
            <a:endParaRPr lang="en-CA" sz="2000" dirty="0">
              <a:effectLst/>
            </a:endParaRPr>
          </a:p>
          <a:p>
            <a:pPr marL="342900" indent="-342900">
              <a:buFont typeface="Wingdings" pitchFamily="2" charset="2"/>
              <a:buChar char="Ø"/>
            </a:pPr>
            <a:r>
              <a:rPr lang="en-CA" sz="2000" dirty="0">
                <a:effectLst/>
              </a:rPr>
              <a:t>So, for the given dataset, </a:t>
            </a:r>
            <a:r>
              <a:rPr lang="en-CA" sz="2400" b="1" dirty="0">
                <a:effectLst/>
              </a:rPr>
              <a:t>Range = 17</a:t>
            </a:r>
          </a:p>
        </p:txBody>
      </p:sp>
      <p:sp>
        <p:nvSpPr>
          <p:cNvPr id="2" name="Footer Placeholder 1">
            <a:extLst>
              <a:ext uri="{FF2B5EF4-FFF2-40B4-BE49-F238E27FC236}">
                <a16:creationId xmlns:a16="http://schemas.microsoft.com/office/drawing/2014/main" id="{3A4EF91B-A0C3-C67F-2840-F5811650802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1016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8" y="1395127"/>
            <a:ext cx="10820435" cy="4401205"/>
          </a:xfrm>
          <a:prstGeom prst="rect">
            <a:avLst/>
          </a:prstGeom>
          <a:noFill/>
        </p:spPr>
        <p:txBody>
          <a:bodyPr wrap="square">
            <a:spAutoFit/>
          </a:bodyPr>
          <a:lstStyle/>
          <a:p>
            <a:r>
              <a:rPr lang="en-CA" sz="2000" b="1" dirty="0">
                <a:solidFill>
                  <a:srgbClr val="297ED4"/>
                </a:solidFill>
                <a:effectLst/>
              </a:rPr>
              <a:t>IQR </a:t>
            </a:r>
            <a:r>
              <a:rPr lang="en-CA" sz="2000" dirty="0">
                <a:effectLst/>
              </a:rPr>
              <a:t>is the range between the first quartile (25th percentile) and the third quartile (75th percentile) of the data. It measures the spread of the middle 50% of the dataset, providing a robust measure less affected by outliers.</a:t>
            </a:r>
          </a:p>
          <a:p>
            <a:endParaRPr lang="en-CA" sz="2000" b="1" dirty="0">
              <a:effectLst/>
            </a:endParaRPr>
          </a:p>
          <a:p>
            <a:r>
              <a:rPr lang="en-CA" sz="2000" b="1" dirty="0">
                <a:effectLst/>
              </a:rPr>
              <a:t>Example:</a:t>
            </a:r>
            <a:endParaRPr lang="en-CA" sz="2000" dirty="0">
              <a:effectLst/>
            </a:endParaRPr>
          </a:p>
          <a:p>
            <a:r>
              <a:rPr lang="en-CA" sz="2000" dirty="0">
                <a:effectLst/>
              </a:rPr>
              <a:t>Let's calculate IQR for the dataset of exam scores: [78, 85, 92, 78, 88, 95, 82, 88, 90, 78]</a:t>
            </a:r>
          </a:p>
          <a:p>
            <a:r>
              <a:rPr lang="en-CA" sz="2000" b="1" dirty="0">
                <a:effectLst/>
              </a:rPr>
              <a:t>Step 1: Order the Data </a:t>
            </a:r>
            <a:endParaRPr lang="en-CA" sz="2000" dirty="0">
              <a:effectLst/>
            </a:endParaRPr>
          </a:p>
          <a:p>
            <a:r>
              <a:rPr lang="en-CA" sz="2000" dirty="0">
                <a:effectLst/>
              </a:rPr>
              <a:t>First, you need to order the data in ascending order: [78, 78, 78, 82, 85, 88, 88, 90, 92, 95]</a:t>
            </a:r>
          </a:p>
          <a:p>
            <a:r>
              <a:rPr lang="en-CA" sz="2000" b="1" dirty="0">
                <a:effectLst/>
              </a:rPr>
              <a:t>Step 2: Calculate Quartiles</a:t>
            </a:r>
            <a:endParaRPr lang="en-CA" sz="2000" dirty="0">
              <a:effectLst/>
            </a:endParaRPr>
          </a:p>
          <a:p>
            <a:r>
              <a:rPr lang="en-CA" sz="2000" dirty="0">
                <a:effectLst/>
              </a:rPr>
              <a:t>Find the median (Q2): (85 + 88) / 2 = 86.5 (average of the 5th and 6th values)</a:t>
            </a:r>
          </a:p>
          <a:p>
            <a:r>
              <a:rPr lang="en-CA" sz="2000" dirty="0">
                <a:effectLst/>
              </a:rPr>
              <a:t>Find the lower quartile (Q1), which is the median of the lower half: </a:t>
            </a:r>
            <a:r>
              <a:rPr lang="en-CA" sz="2000" dirty="0"/>
              <a:t> </a:t>
            </a:r>
            <a:r>
              <a:rPr lang="en-CA" sz="2000" dirty="0">
                <a:effectLst/>
              </a:rPr>
              <a:t>78</a:t>
            </a:r>
          </a:p>
          <a:p>
            <a:r>
              <a:rPr lang="en-CA" sz="2000" dirty="0">
                <a:effectLst/>
              </a:rPr>
              <a:t>Find the upper quartile (Q3), which is the median of the upper half: 90</a:t>
            </a:r>
          </a:p>
          <a:p>
            <a:r>
              <a:rPr lang="en-CA" sz="2000" b="1" dirty="0">
                <a:effectLst/>
              </a:rPr>
              <a:t>Step 3: Calculate IQR </a:t>
            </a:r>
            <a:endParaRPr lang="en-CA" sz="2000" dirty="0">
              <a:effectLst/>
            </a:endParaRPr>
          </a:p>
          <a:p>
            <a:r>
              <a:rPr lang="en-CA" sz="2000" dirty="0">
                <a:effectLst/>
              </a:rPr>
              <a:t>IQR = Q3 - Q1 = 90 - 78 = 12</a:t>
            </a:r>
          </a:p>
        </p:txBody>
      </p:sp>
      <p:pic>
        <p:nvPicPr>
          <p:cNvPr id="9" name="Picture 8">
            <a:extLst>
              <a:ext uri="{FF2B5EF4-FFF2-40B4-BE49-F238E27FC236}">
                <a16:creationId xmlns:a16="http://schemas.microsoft.com/office/drawing/2014/main" id="{080C4644-3D3E-8FAB-6F7A-8A54C2DF2861}"/>
              </a:ext>
            </a:extLst>
          </p:cNvPr>
          <p:cNvPicPr>
            <a:picLocks noChangeAspect="1"/>
          </p:cNvPicPr>
          <p:nvPr/>
        </p:nvPicPr>
        <p:blipFill>
          <a:blip r:embed="rId2"/>
          <a:stretch>
            <a:fillRect/>
          </a:stretch>
        </p:blipFill>
        <p:spPr>
          <a:xfrm>
            <a:off x="7580790" y="5023343"/>
            <a:ext cx="4448452" cy="1482817"/>
          </a:xfrm>
          <a:prstGeom prst="rect">
            <a:avLst/>
          </a:prstGeom>
        </p:spPr>
      </p:pic>
      <p:sp>
        <p:nvSpPr>
          <p:cNvPr id="2" name="Footer Placeholder 1">
            <a:extLst>
              <a:ext uri="{FF2B5EF4-FFF2-40B4-BE49-F238E27FC236}">
                <a16:creationId xmlns:a16="http://schemas.microsoft.com/office/drawing/2014/main" id="{63829B51-81A8-B0FD-3CC7-F74463D766F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4519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3477875"/>
          </a:xfrm>
          <a:prstGeom prst="rect">
            <a:avLst/>
          </a:prstGeom>
          <a:noFill/>
        </p:spPr>
        <p:txBody>
          <a:bodyPr wrap="square">
            <a:spAutoFit/>
          </a:bodyPr>
          <a:lstStyle/>
          <a:p>
            <a:r>
              <a:rPr lang="en-CA" sz="2000" b="1" dirty="0">
                <a:effectLst/>
              </a:rPr>
              <a:t>Example:</a:t>
            </a:r>
          </a:p>
          <a:p>
            <a:r>
              <a:rPr lang="en-CA" sz="2000" dirty="0"/>
              <a:t>Find the following for the “Salary” column of the “</a:t>
            </a:r>
            <a:r>
              <a:rPr lang="en-CA" sz="2000" dirty="0" err="1"/>
              <a:t>Employee_Salary</a:t>
            </a:r>
            <a:r>
              <a:rPr lang="en-CA" sz="2000" dirty="0"/>
              <a:t>” dataset </a:t>
            </a:r>
          </a:p>
          <a:p>
            <a:endParaRPr lang="en-CA" sz="2000" dirty="0"/>
          </a:p>
          <a:p>
            <a:endParaRPr lang="en-CA" sz="2000" dirty="0"/>
          </a:p>
          <a:p>
            <a:r>
              <a:rPr lang="en-CA" sz="2000" dirty="0"/>
              <a:t>Min</a:t>
            </a:r>
          </a:p>
          <a:p>
            <a:r>
              <a:rPr lang="en-CA" sz="2000" dirty="0"/>
              <a:t>Max</a:t>
            </a:r>
          </a:p>
          <a:p>
            <a:r>
              <a:rPr lang="en-CA" sz="2000" dirty="0"/>
              <a:t>Q1</a:t>
            </a:r>
          </a:p>
          <a:p>
            <a:r>
              <a:rPr lang="en-CA" sz="2000" dirty="0"/>
              <a:t>Median or Q2</a:t>
            </a:r>
          </a:p>
          <a:p>
            <a:r>
              <a:rPr lang="en-CA" sz="2000" dirty="0"/>
              <a:t>Q3</a:t>
            </a:r>
          </a:p>
          <a:p>
            <a:r>
              <a:rPr lang="en-CA" sz="2000" dirty="0"/>
              <a:t>IQR </a:t>
            </a:r>
            <a:r>
              <a:rPr lang="en-CA" sz="2000" dirty="0">
                <a:effectLst/>
              </a:rPr>
              <a:t> </a:t>
            </a:r>
          </a:p>
          <a:p>
            <a:endParaRPr lang="en-CA" sz="2000" b="1" dirty="0">
              <a:effectLst/>
            </a:endParaRPr>
          </a:p>
        </p:txBody>
      </p:sp>
      <p:graphicFrame>
        <p:nvGraphicFramePr>
          <p:cNvPr id="3" name="Table 2">
            <a:extLst>
              <a:ext uri="{FF2B5EF4-FFF2-40B4-BE49-F238E27FC236}">
                <a16:creationId xmlns:a16="http://schemas.microsoft.com/office/drawing/2014/main" id="{518D69B0-45A1-ED86-698A-552489B0A562}"/>
              </a:ext>
            </a:extLst>
          </p:cNvPr>
          <p:cNvGraphicFramePr>
            <a:graphicFrameLocks noGrp="1"/>
          </p:cNvGraphicFramePr>
          <p:nvPr>
            <p:extLst>
              <p:ext uri="{D42A27DB-BD31-4B8C-83A1-F6EECF244321}">
                <p14:modId xmlns:p14="http://schemas.microsoft.com/office/powerpoint/2010/main" val="2594387526"/>
              </p:ext>
            </p:extLst>
          </p:nvPr>
        </p:nvGraphicFramePr>
        <p:xfrm>
          <a:off x="9992339" y="1977075"/>
          <a:ext cx="807205" cy="4351347"/>
        </p:xfrm>
        <a:graphic>
          <a:graphicData uri="http://schemas.openxmlformats.org/drawingml/2006/table">
            <a:tbl>
              <a:tblPr>
                <a:tableStyleId>{5C22544A-7EE6-4342-B048-85BDC9FD1C3A}</a:tableStyleId>
              </a:tblPr>
              <a:tblGrid>
                <a:gridCol w="807205">
                  <a:extLst>
                    <a:ext uri="{9D8B030D-6E8A-4147-A177-3AD203B41FA5}">
                      <a16:colId xmlns:a16="http://schemas.microsoft.com/office/drawing/2014/main" val="147833565"/>
                    </a:ext>
                  </a:extLst>
                </a:gridCol>
              </a:tblGrid>
              <a:tr h="189189">
                <a:tc>
                  <a:txBody>
                    <a:bodyPr/>
                    <a:lstStyle/>
                    <a:p>
                      <a:pPr algn="ctr" fontAlgn="t"/>
                      <a:r>
                        <a:rPr lang="en-CA" sz="1100" u="none" strike="noStrike" dirty="0">
                          <a:effectLst/>
                        </a:rPr>
                        <a:t>Salary</a:t>
                      </a:r>
                      <a:endParaRPr lang="en-CA" sz="1100" b="1" i="0" u="none" strike="noStrike" dirty="0">
                        <a:solidFill>
                          <a:srgbClr val="000000"/>
                        </a:solidFill>
                        <a:effectLst/>
                        <a:latin typeface="Calibri" panose="020F0502020204030204" pitchFamily="34" charset="0"/>
                      </a:endParaRPr>
                    </a:p>
                  </a:txBody>
                  <a:tcPr marL="9459" marR="9459" marT="9459" marB="0"/>
                </a:tc>
                <a:extLst>
                  <a:ext uri="{0D108BD9-81ED-4DB2-BD59-A6C34878D82A}">
                    <a16:rowId xmlns:a16="http://schemas.microsoft.com/office/drawing/2014/main" val="1529881623"/>
                  </a:ext>
                </a:extLst>
              </a:tr>
              <a:tr h="189189">
                <a:tc>
                  <a:txBody>
                    <a:bodyPr/>
                    <a:lstStyle/>
                    <a:p>
                      <a:pPr algn="r" fontAlgn="b"/>
                      <a:r>
                        <a:rPr lang="en-CA" sz="1100" u="none" strike="noStrike">
                          <a:effectLst/>
                        </a:rPr>
                        <a:t>30000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024425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1604782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702505207"/>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13928010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05231102"/>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80227301"/>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2690246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22179540"/>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27852766"/>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41501965"/>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0517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804291465"/>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647467379"/>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4737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3787706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32711971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10281212"/>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783768231"/>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967483264"/>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730009173"/>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4420455"/>
                  </a:ext>
                </a:extLst>
              </a:tr>
              <a:tr h="189189">
                <a:tc>
                  <a:txBody>
                    <a:bodyPr/>
                    <a:lstStyle/>
                    <a:p>
                      <a:pPr algn="r" fontAlgn="b"/>
                      <a:r>
                        <a:rPr lang="en-CA" sz="1100" u="none" strike="noStrike" dirty="0">
                          <a:effectLst/>
                        </a:rPr>
                        <a:t>45000</a:t>
                      </a:r>
                      <a:endParaRPr lang="en-CA" sz="1100" b="0" i="0" u="none" strike="noStrike" dirty="0">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874911736"/>
                  </a:ext>
                </a:extLst>
              </a:tr>
            </a:tbl>
          </a:graphicData>
        </a:graphic>
      </p:graphicFrame>
      <p:sp>
        <p:nvSpPr>
          <p:cNvPr id="10" name="TextBox 9">
            <a:extLst>
              <a:ext uri="{FF2B5EF4-FFF2-40B4-BE49-F238E27FC236}">
                <a16:creationId xmlns:a16="http://schemas.microsoft.com/office/drawing/2014/main" id="{0F154ABF-4FC4-977E-0B3B-D73CE34E02C7}"/>
              </a:ext>
            </a:extLst>
          </p:cNvPr>
          <p:cNvSpPr txBox="1"/>
          <p:nvPr/>
        </p:nvSpPr>
        <p:spPr>
          <a:xfrm>
            <a:off x="4100313" y="2894486"/>
            <a:ext cx="1463087" cy="1323439"/>
          </a:xfrm>
          <a:prstGeom prst="rect">
            <a:avLst/>
          </a:prstGeom>
          <a:noFill/>
        </p:spPr>
        <p:txBody>
          <a:bodyPr wrap="square">
            <a:spAutoFit/>
          </a:bodyPr>
          <a:lstStyle/>
          <a:p>
            <a:r>
              <a:rPr lang="en-CA" sz="2000" b="1" dirty="0">
                <a:effectLst/>
              </a:rPr>
              <a:t>Manual</a:t>
            </a:r>
          </a:p>
          <a:p>
            <a:endParaRPr lang="en-CA" sz="2000" b="1" dirty="0"/>
          </a:p>
          <a:p>
            <a:endParaRPr lang="en-CA" sz="2000" dirty="0"/>
          </a:p>
          <a:p>
            <a:endParaRPr lang="en-CA" sz="2000" dirty="0"/>
          </a:p>
        </p:txBody>
      </p:sp>
      <p:sp>
        <p:nvSpPr>
          <p:cNvPr id="2" name="Footer Placeholder 1">
            <a:extLst>
              <a:ext uri="{FF2B5EF4-FFF2-40B4-BE49-F238E27FC236}">
                <a16:creationId xmlns:a16="http://schemas.microsoft.com/office/drawing/2014/main" id="{E9096297-DA4F-CAC9-9CB8-777F264E4F2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59562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sp>
        <p:nvSpPr>
          <p:cNvPr id="9" name="TextBox 8">
            <a:extLst>
              <a:ext uri="{FF2B5EF4-FFF2-40B4-BE49-F238E27FC236}">
                <a16:creationId xmlns:a16="http://schemas.microsoft.com/office/drawing/2014/main" id="{DAAEADE9-B6E6-72BE-3EE4-610C26FF3FBB}"/>
              </a:ext>
            </a:extLst>
          </p:cNvPr>
          <p:cNvSpPr txBox="1"/>
          <p:nvPr/>
        </p:nvSpPr>
        <p:spPr>
          <a:xfrm>
            <a:off x="765208" y="2660068"/>
            <a:ext cx="3393612" cy="3508653"/>
          </a:xfrm>
          <a:prstGeom prst="rect">
            <a:avLst/>
          </a:prstGeom>
          <a:noFill/>
        </p:spPr>
        <p:txBody>
          <a:bodyPr wrap="square">
            <a:spAutoFit/>
          </a:bodyPr>
          <a:lstStyle/>
          <a:p>
            <a:r>
              <a:rPr lang="en-CA" sz="2000" b="1" dirty="0">
                <a:effectLst/>
              </a:rPr>
              <a:t>Microsoft Excel</a:t>
            </a:r>
            <a:endParaRPr lang="en-CA" sz="2000" dirty="0"/>
          </a:p>
          <a:p>
            <a:endParaRPr lang="en-CA" sz="2000" dirty="0"/>
          </a:p>
          <a:p>
            <a:r>
              <a:rPr lang="en-CA" dirty="0"/>
              <a:t>Min = MIN(G2:G374)</a:t>
            </a:r>
          </a:p>
          <a:p>
            <a:r>
              <a:rPr lang="en-CA" dirty="0"/>
              <a:t>Max = Max(G2:G374)</a:t>
            </a:r>
          </a:p>
          <a:p>
            <a:r>
              <a:rPr lang="en-CA" dirty="0"/>
              <a:t>Mean = AVERAGE(G2:G374)</a:t>
            </a:r>
          </a:p>
          <a:p>
            <a:r>
              <a:rPr lang="en-CA" dirty="0"/>
              <a:t>Median = MEDIAN(G2:G374)</a:t>
            </a:r>
          </a:p>
          <a:p>
            <a:r>
              <a:rPr lang="en-CA" dirty="0"/>
              <a:t>Mode = MODE.SNGL(G2:G374)</a:t>
            </a:r>
          </a:p>
          <a:p>
            <a:endParaRPr lang="en-CA" dirty="0"/>
          </a:p>
          <a:p>
            <a:r>
              <a:rPr lang="en-CA" dirty="0"/>
              <a:t>Q1 = PERCENTILE(G2:G374, 0.25)</a:t>
            </a:r>
          </a:p>
          <a:p>
            <a:r>
              <a:rPr lang="en-CA" dirty="0"/>
              <a:t>Q3 = PERCENTILE(G2:G374, 0.75)</a:t>
            </a:r>
          </a:p>
          <a:p>
            <a:r>
              <a:rPr lang="en-CA" dirty="0"/>
              <a:t>IQR = Q3 – Q1</a:t>
            </a:r>
          </a:p>
          <a:p>
            <a:endParaRPr lang="en-CA" sz="2000" dirty="0"/>
          </a:p>
        </p:txBody>
      </p:sp>
      <p:sp>
        <p:nvSpPr>
          <p:cNvPr id="10" name="TextBox 9">
            <a:extLst>
              <a:ext uri="{FF2B5EF4-FFF2-40B4-BE49-F238E27FC236}">
                <a16:creationId xmlns:a16="http://schemas.microsoft.com/office/drawing/2014/main" id="{47FDD2B7-7C75-DFE5-103C-EF5629D7E929}"/>
              </a:ext>
            </a:extLst>
          </p:cNvPr>
          <p:cNvSpPr txBox="1"/>
          <p:nvPr/>
        </p:nvSpPr>
        <p:spPr>
          <a:xfrm>
            <a:off x="4974995" y="2660068"/>
            <a:ext cx="5021259" cy="2923877"/>
          </a:xfrm>
          <a:prstGeom prst="rect">
            <a:avLst/>
          </a:prstGeom>
          <a:noFill/>
        </p:spPr>
        <p:txBody>
          <a:bodyPr wrap="square">
            <a:spAutoFit/>
          </a:bodyPr>
          <a:lstStyle/>
          <a:p>
            <a:r>
              <a:rPr lang="en-CA" sz="2000" b="1" dirty="0">
                <a:effectLst/>
              </a:rPr>
              <a:t>Python</a:t>
            </a:r>
          </a:p>
          <a:p>
            <a:endParaRPr lang="en-CA" sz="2000" b="1" dirty="0"/>
          </a:p>
          <a:p>
            <a:r>
              <a:rPr lang="en-CA" sz="1600" b="0" dirty="0" err="1">
                <a:solidFill>
                  <a:srgbClr val="9CDCFE"/>
                </a:solidFill>
                <a:effectLst/>
                <a:latin typeface="Menlo" panose="020B0609030804020204" pitchFamily="49" charset="0"/>
              </a:rPr>
              <a:t>salary_min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min</a:t>
            </a:r>
            <a:r>
              <a:rPr lang="en-CA" sz="1600" b="0" dirty="0">
                <a:solidFill>
                  <a:srgbClr val="D4D4D4"/>
                </a:solidFill>
                <a:effectLst/>
                <a:latin typeface="Menlo" panose="020B0609030804020204" pitchFamily="49" charset="0"/>
              </a:rPr>
              <a:t>() </a:t>
            </a:r>
          </a:p>
          <a:p>
            <a:r>
              <a:rPr lang="en-CA" sz="1600" b="0" dirty="0" err="1">
                <a:solidFill>
                  <a:srgbClr val="9CDCFE"/>
                </a:solidFill>
                <a:effectLst/>
                <a:latin typeface="Menlo" panose="020B0609030804020204" pitchFamily="49" charset="0"/>
              </a:rPr>
              <a:t>salary_max</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max</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salary_median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median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salary_mode</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mode</a:t>
            </a:r>
            <a:r>
              <a:rPr lang="en-CA" sz="1600" b="0" dirty="0">
                <a:solidFill>
                  <a:srgbClr val="D4D4D4"/>
                </a:solidFill>
                <a:effectLst/>
                <a:latin typeface="Menlo" panose="020B0609030804020204" pitchFamily="49" charset="0"/>
              </a:rPr>
              <a:t>()</a:t>
            </a:r>
          </a:p>
          <a:p>
            <a:br>
              <a:rPr lang="en-CA" sz="1600" b="0" dirty="0">
                <a:solidFill>
                  <a:srgbClr val="D4D4D4"/>
                </a:solidFill>
                <a:effectLst/>
                <a:latin typeface="Menlo" panose="020B0609030804020204" pitchFamily="49" charset="0"/>
              </a:rPr>
            </a:br>
            <a:r>
              <a:rPr lang="en-CA" sz="1600" b="0" dirty="0">
                <a:solidFill>
                  <a:srgbClr val="4FC1FF"/>
                </a:solidFill>
                <a:effectLst/>
                <a:latin typeface="Menlo" panose="020B0609030804020204" pitchFamily="49" charset="0"/>
              </a:rPr>
              <a:t>Q1</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0.25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0.75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IQR</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Q1</a:t>
            </a:r>
            <a:endParaRPr lang="en-CA" sz="1600" b="0" dirty="0">
              <a:solidFill>
                <a:srgbClr val="D4D4D4"/>
              </a:solidFill>
              <a:effectLst/>
              <a:latin typeface="Menlo" panose="020B0609030804020204" pitchFamily="49" charset="0"/>
            </a:endParaRPr>
          </a:p>
        </p:txBody>
      </p:sp>
      <p:sp>
        <p:nvSpPr>
          <p:cNvPr id="2" name="Footer Placeholder 1">
            <a:extLst>
              <a:ext uri="{FF2B5EF4-FFF2-40B4-BE49-F238E27FC236}">
                <a16:creationId xmlns:a16="http://schemas.microsoft.com/office/drawing/2014/main" id="{F12322C2-C0B0-8F1A-2813-C3CB94F096E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8423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pic>
        <p:nvPicPr>
          <p:cNvPr id="3" name="Picture 2">
            <a:extLst>
              <a:ext uri="{FF2B5EF4-FFF2-40B4-BE49-F238E27FC236}">
                <a16:creationId xmlns:a16="http://schemas.microsoft.com/office/drawing/2014/main" id="{A4673E3F-AC2A-164E-C0F1-1B54E9C1071A}"/>
              </a:ext>
            </a:extLst>
          </p:cNvPr>
          <p:cNvPicPr>
            <a:picLocks noChangeAspect="1"/>
          </p:cNvPicPr>
          <p:nvPr/>
        </p:nvPicPr>
        <p:blipFill>
          <a:blip r:embed="rId2"/>
          <a:stretch>
            <a:fillRect/>
          </a:stretch>
        </p:blipFill>
        <p:spPr>
          <a:xfrm>
            <a:off x="2071698" y="2772775"/>
            <a:ext cx="8112462" cy="2940675"/>
          </a:xfrm>
          <a:prstGeom prst="rect">
            <a:avLst/>
          </a:prstGeom>
        </p:spPr>
      </p:pic>
      <p:cxnSp>
        <p:nvCxnSpPr>
          <p:cNvPr id="12" name="Straight Arrow Connector 11">
            <a:extLst>
              <a:ext uri="{FF2B5EF4-FFF2-40B4-BE49-F238E27FC236}">
                <a16:creationId xmlns:a16="http://schemas.microsoft.com/office/drawing/2014/main" id="{056528AB-8752-D329-24E5-EBA04AF67224}"/>
              </a:ext>
            </a:extLst>
          </p:cNvPr>
          <p:cNvCxnSpPr>
            <a:cxnSpLocks/>
            <a:endCxn id="14" idx="0"/>
          </p:cNvCxnSpPr>
          <p:nvPr/>
        </p:nvCxnSpPr>
        <p:spPr>
          <a:xfrm flipH="1">
            <a:off x="1312090" y="4370717"/>
            <a:ext cx="1184956" cy="1173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8BBE205-E416-6240-4DA4-9456738EC573}"/>
              </a:ext>
            </a:extLst>
          </p:cNvPr>
          <p:cNvSpPr txBox="1"/>
          <p:nvPr/>
        </p:nvSpPr>
        <p:spPr>
          <a:xfrm>
            <a:off x="681881" y="5544173"/>
            <a:ext cx="1260417" cy="338554"/>
          </a:xfrm>
          <a:prstGeom prst="rect">
            <a:avLst/>
          </a:prstGeom>
          <a:noFill/>
        </p:spPr>
        <p:txBody>
          <a:bodyPr wrap="square" rtlCol="0">
            <a:spAutoFit/>
          </a:bodyPr>
          <a:lstStyle/>
          <a:p>
            <a:r>
              <a:rPr lang="en-US" sz="1600" dirty="0"/>
              <a:t>Min = 30000</a:t>
            </a:r>
          </a:p>
        </p:txBody>
      </p:sp>
      <p:cxnSp>
        <p:nvCxnSpPr>
          <p:cNvPr id="15" name="Straight Arrow Connector 14">
            <a:extLst>
              <a:ext uri="{FF2B5EF4-FFF2-40B4-BE49-F238E27FC236}">
                <a16:creationId xmlns:a16="http://schemas.microsoft.com/office/drawing/2014/main" id="{B90DD1CC-5484-8379-F6A1-B24ECD6A9EC6}"/>
              </a:ext>
            </a:extLst>
          </p:cNvPr>
          <p:cNvCxnSpPr>
            <a:cxnSpLocks/>
          </p:cNvCxnSpPr>
          <p:nvPr/>
        </p:nvCxnSpPr>
        <p:spPr>
          <a:xfrm flipV="1">
            <a:off x="9755504" y="2772775"/>
            <a:ext cx="446410" cy="1070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9C96E3A-9F14-6E1F-D180-4BCAB5155B99}"/>
              </a:ext>
            </a:extLst>
          </p:cNvPr>
          <p:cNvSpPr txBox="1"/>
          <p:nvPr/>
        </p:nvSpPr>
        <p:spPr>
          <a:xfrm>
            <a:off x="10084342" y="2463364"/>
            <a:ext cx="1429996" cy="338554"/>
          </a:xfrm>
          <a:prstGeom prst="rect">
            <a:avLst/>
          </a:prstGeom>
          <a:noFill/>
        </p:spPr>
        <p:txBody>
          <a:bodyPr wrap="square" rtlCol="0">
            <a:spAutoFit/>
          </a:bodyPr>
          <a:lstStyle/>
          <a:p>
            <a:r>
              <a:rPr lang="en-US" sz="1600" dirty="0"/>
              <a:t>Max = 250000</a:t>
            </a:r>
          </a:p>
        </p:txBody>
      </p:sp>
      <p:cxnSp>
        <p:nvCxnSpPr>
          <p:cNvPr id="19" name="Straight Arrow Connector 18">
            <a:extLst>
              <a:ext uri="{FF2B5EF4-FFF2-40B4-BE49-F238E27FC236}">
                <a16:creationId xmlns:a16="http://schemas.microsoft.com/office/drawing/2014/main" id="{211575CB-8896-71BB-4614-BC32CA1E12DA}"/>
              </a:ext>
            </a:extLst>
          </p:cNvPr>
          <p:cNvCxnSpPr>
            <a:cxnSpLocks/>
          </p:cNvCxnSpPr>
          <p:nvPr/>
        </p:nvCxnSpPr>
        <p:spPr>
          <a:xfrm flipH="1" flipV="1">
            <a:off x="2934821" y="2801918"/>
            <a:ext cx="406127" cy="949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9E69C-9F65-49D8-0C2D-6035D19C12E1}"/>
              </a:ext>
            </a:extLst>
          </p:cNvPr>
          <p:cNvSpPr txBox="1"/>
          <p:nvPr/>
        </p:nvSpPr>
        <p:spPr>
          <a:xfrm>
            <a:off x="2380360" y="2493597"/>
            <a:ext cx="1345786" cy="338554"/>
          </a:xfrm>
          <a:prstGeom prst="rect">
            <a:avLst/>
          </a:prstGeom>
          <a:noFill/>
        </p:spPr>
        <p:txBody>
          <a:bodyPr wrap="square" rtlCol="0">
            <a:spAutoFit/>
          </a:bodyPr>
          <a:lstStyle/>
          <a:p>
            <a:r>
              <a:rPr lang="en-US" sz="1600" dirty="0"/>
              <a:t>Q1 = 55000</a:t>
            </a:r>
          </a:p>
        </p:txBody>
      </p:sp>
      <p:cxnSp>
        <p:nvCxnSpPr>
          <p:cNvPr id="24" name="Straight Arrow Connector 23">
            <a:extLst>
              <a:ext uri="{FF2B5EF4-FFF2-40B4-BE49-F238E27FC236}">
                <a16:creationId xmlns:a16="http://schemas.microsoft.com/office/drawing/2014/main" id="{DD199B04-0BFF-F265-F31A-40D53353194B}"/>
              </a:ext>
            </a:extLst>
          </p:cNvPr>
          <p:cNvCxnSpPr>
            <a:cxnSpLocks/>
          </p:cNvCxnSpPr>
          <p:nvPr/>
        </p:nvCxnSpPr>
        <p:spPr>
          <a:xfrm flipH="1">
            <a:off x="4252280" y="4631416"/>
            <a:ext cx="386997" cy="1151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94060FA-CDFA-E044-091B-8FA9B4EFCCF5}"/>
              </a:ext>
            </a:extLst>
          </p:cNvPr>
          <p:cNvSpPr txBox="1"/>
          <p:nvPr/>
        </p:nvSpPr>
        <p:spPr>
          <a:xfrm>
            <a:off x="3726146" y="5790701"/>
            <a:ext cx="1630033" cy="338554"/>
          </a:xfrm>
          <a:prstGeom prst="rect">
            <a:avLst/>
          </a:prstGeom>
          <a:noFill/>
        </p:spPr>
        <p:txBody>
          <a:bodyPr wrap="square" rtlCol="0">
            <a:spAutoFit/>
          </a:bodyPr>
          <a:lstStyle/>
          <a:p>
            <a:r>
              <a:rPr lang="en-US" sz="1600" dirty="0"/>
              <a:t>Median = 95000</a:t>
            </a:r>
          </a:p>
        </p:txBody>
      </p:sp>
      <p:cxnSp>
        <p:nvCxnSpPr>
          <p:cNvPr id="28" name="Straight Arrow Connector 27">
            <a:extLst>
              <a:ext uri="{FF2B5EF4-FFF2-40B4-BE49-F238E27FC236}">
                <a16:creationId xmlns:a16="http://schemas.microsoft.com/office/drawing/2014/main" id="{D81F5AC4-6519-0BB4-ADF7-8536458E7629}"/>
              </a:ext>
            </a:extLst>
          </p:cNvPr>
          <p:cNvCxnSpPr>
            <a:cxnSpLocks/>
          </p:cNvCxnSpPr>
          <p:nvPr/>
        </p:nvCxnSpPr>
        <p:spPr>
          <a:xfrm>
            <a:off x="6158494" y="4674376"/>
            <a:ext cx="990974" cy="1178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C59F532-1BE2-95AF-2CA9-6FEDEEA44424}"/>
              </a:ext>
            </a:extLst>
          </p:cNvPr>
          <p:cNvSpPr txBox="1"/>
          <p:nvPr/>
        </p:nvSpPr>
        <p:spPr>
          <a:xfrm>
            <a:off x="6981314" y="5781038"/>
            <a:ext cx="1242352" cy="338554"/>
          </a:xfrm>
          <a:prstGeom prst="rect">
            <a:avLst/>
          </a:prstGeom>
          <a:noFill/>
        </p:spPr>
        <p:txBody>
          <a:bodyPr wrap="square" rtlCol="0">
            <a:spAutoFit/>
          </a:bodyPr>
          <a:lstStyle/>
          <a:p>
            <a:r>
              <a:rPr lang="en-US" sz="1600" dirty="0"/>
              <a:t>Q3 = 140000</a:t>
            </a:r>
          </a:p>
        </p:txBody>
      </p:sp>
      <p:sp>
        <p:nvSpPr>
          <p:cNvPr id="2" name="Footer Placeholder 1">
            <a:extLst>
              <a:ext uri="{FF2B5EF4-FFF2-40B4-BE49-F238E27FC236}">
                <a16:creationId xmlns:a16="http://schemas.microsoft.com/office/drawing/2014/main" id="{C8B499BB-3DC1-0BF7-417D-FBA9DF2F658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024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variance </a:t>
            </a:r>
            <a:r>
              <a:rPr lang="en-CA" sz="2400" dirty="0">
                <a:effectLst/>
              </a:rPr>
              <a:t>measures how much individual data points deviate from the mean. It involves squaring the differences between each data point and the mean, summing those squares, and then dividing by the number of data points.</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2124046305"/>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extLst>
              <p:ext uri="{D42A27DB-BD31-4B8C-83A1-F6EECF244321}">
                <p14:modId xmlns:p14="http://schemas.microsoft.com/office/powerpoint/2010/main" val="3912382438"/>
              </p:ext>
            </p:extLst>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extLst>
              <p:ext uri="{D42A27DB-BD31-4B8C-83A1-F6EECF244321}">
                <p14:modId xmlns:p14="http://schemas.microsoft.com/office/powerpoint/2010/main" val="148170430"/>
              </p:ext>
            </p:extLst>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extLst>
              <p:ext uri="{D42A27DB-BD31-4B8C-83A1-F6EECF244321}">
                <p14:modId xmlns:p14="http://schemas.microsoft.com/office/powerpoint/2010/main" val="1021997452"/>
              </p:ext>
            </p:extLst>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8" name="TextBox 17">
            <a:extLst>
              <a:ext uri="{FF2B5EF4-FFF2-40B4-BE49-F238E27FC236}">
                <a16:creationId xmlns:a16="http://schemas.microsoft.com/office/drawing/2014/main" id="{EFE31886-4FCB-0441-9FB3-8C3ED370CC62}"/>
              </a:ext>
            </a:extLst>
          </p:cNvPr>
          <p:cNvSpPr txBox="1"/>
          <p:nvPr/>
        </p:nvSpPr>
        <p:spPr>
          <a:xfrm>
            <a:off x="9241914" y="5913911"/>
            <a:ext cx="1089335" cy="338554"/>
          </a:xfrm>
          <a:prstGeom prst="rect">
            <a:avLst/>
          </a:prstGeom>
          <a:noFill/>
        </p:spPr>
        <p:txBody>
          <a:bodyPr wrap="square" rtlCol="0">
            <a:spAutoFit/>
          </a:bodyPr>
          <a:lstStyle/>
          <a:p>
            <a:r>
              <a:rPr lang="en-US" sz="1600" b="1" dirty="0">
                <a:solidFill>
                  <a:schemeClr val="accent1">
                    <a:lumMod val="75000"/>
                  </a:schemeClr>
                </a:solidFill>
              </a:rPr>
              <a:t>= Variance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241914" y="3884558"/>
                <a:ext cx="2700569" cy="752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e>
                              </m:d>
                              <m:r>
                                <a:rPr lang="en-US" b="0" i="1" baseline="30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rPr>
                                <m:t>𝑛</m:t>
                              </m:r>
                            </m:den>
                          </m:f>
                        </m:e>
                      </m:nary>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r>
                        <a:rPr lang="en-US" b="0" i="1" baseline="30000" smtClean="0">
                          <a:latin typeface="Cambria Math" panose="02040503050406030204" pitchFamily="18" charset="0"/>
                          <a:ea typeface="Cambria Math" panose="02040503050406030204" pitchFamily="18" charset="0"/>
                        </a:rPr>
                        <m:t>2</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241914" y="3884558"/>
                <a:ext cx="2700569" cy="752065"/>
              </a:xfrm>
              <a:prstGeom prst="rect">
                <a:avLst/>
              </a:prstGeom>
              <a:blipFill>
                <a:blip r:embed="rId2"/>
                <a:stretch>
                  <a:fillRect l="-16355" t="-116393" b="-17704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65BEBB87-DD2E-5C56-0818-D9FD4DFFE4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863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 Deviation (SD)</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standard deviation </a:t>
            </a:r>
            <a:r>
              <a:rPr lang="en-CA" sz="2400" dirty="0">
                <a:effectLst/>
              </a:rPr>
              <a:t>is the square root of the variance. It indicates the average deviation of data points from the mean. A higher standard deviation implies greater dispersion.</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1497074642"/>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FE31886-4FCB-0441-9FB3-8C3ED370CC62}"/>
                  </a:ext>
                </a:extLst>
              </p:cNvPr>
              <p:cNvSpPr txBox="1"/>
              <p:nvPr/>
            </p:nvSpPr>
            <p:spPr>
              <a:xfrm>
                <a:off x="9248986" y="5880878"/>
                <a:ext cx="2778452" cy="361766"/>
              </a:xfrm>
              <a:prstGeom prst="rect">
                <a:avLst/>
              </a:prstGeom>
              <a:noFill/>
            </p:spPr>
            <p:txBody>
              <a:bodyPr wrap="square" rtlCol="0">
                <a:spAutoFit/>
              </a:bodyPr>
              <a:lstStyle/>
              <a:p>
                <a:r>
                  <a:rPr lang="en-US" sz="1600" b="1" dirty="0">
                    <a:solidFill>
                      <a:schemeClr val="accent1">
                        <a:lumMod val="75000"/>
                      </a:schemeClr>
                    </a:solidFill>
                  </a:rPr>
                  <a:t>= (SD)</a:t>
                </a:r>
                <a:r>
                  <a:rPr lang="en-US" sz="1600" b="1" baseline="30000" dirty="0">
                    <a:solidFill>
                      <a:schemeClr val="accent1">
                        <a:lumMod val="75000"/>
                      </a:schemeClr>
                    </a:solidFill>
                  </a:rPr>
                  <a:t>2    </a:t>
                </a:r>
                <a:r>
                  <a:rPr lang="en-US" sz="1600" b="1" dirty="0">
                    <a:solidFill>
                      <a:schemeClr val="accent1">
                        <a:lumMod val="75000"/>
                      </a:schemeClr>
                    </a:solidFill>
                  </a:rPr>
                  <a:t>     SD = </a:t>
                </a:r>
                <a14:m>
                  <m:oMath xmlns:m="http://schemas.openxmlformats.org/officeDocument/2006/math">
                    <m:rad>
                      <m:radPr>
                        <m:degHide m:val="on"/>
                        <m:ctrlPr>
                          <a:rPr lang="en-US" sz="1600" b="1" i="1" smtClean="0">
                            <a:solidFill>
                              <a:schemeClr val="accent1">
                                <a:lumMod val="75000"/>
                              </a:schemeClr>
                            </a:solidFill>
                            <a:latin typeface="Cambria Math" panose="02040503050406030204" pitchFamily="18" charset="0"/>
                          </a:rPr>
                        </m:ctrlPr>
                      </m:radPr>
                      <m:deg/>
                      <m:e>
                        <m:r>
                          <a:rPr lang="en-US" sz="1600" b="1" i="1" smtClean="0">
                            <a:solidFill>
                              <a:schemeClr val="accent1">
                                <a:lumMod val="75000"/>
                              </a:schemeClr>
                            </a:solidFill>
                            <a:latin typeface="Cambria Math" panose="02040503050406030204" pitchFamily="18" charset="0"/>
                          </a:rPr>
                          <m:t>𝟑𝟒</m:t>
                        </m:r>
                        <m:r>
                          <a:rPr lang="en-US" sz="1600" b="1" i="1" smtClean="0">
                            <a:solidFill>
                              <a:schemeClr val="accent1">
                                <a:lumMod val="75000"/>
                              </a:schemeClr>
                            </a:solidFill>
                            <a:latin typeface="Cambria Math" panose="02040503050406030204" pitchFamily="18" charset="0"/>
                          </a:rPr>
                          <m:t>.</m:t>
                        </m:r>
                        <m:r>
                          <a:rPr lang="en-US" sz="1600" b="1" i="1" smtClean="0">
                            <a:solidFill>
                              <a:schemeClr val="accent1">
                                <a:lumMod val="75000"/>
                              </a:schemeClr>
                            </a:solidFill>
                            <a:latin typeface="Cambria Math" panose="02040503050406030204" pitchFamily="18" charset="0"/>
                          </a:rPr>
                          <m:t>𝟒𝟔</m:t>
                        </m:r>
                      </m:e>
                    </m:rad>
                  </m:oMath>
                </a14:m>
                <a:r>
                  <a:rPr lang="en-US" sz="1600" b="1" dirty="0">
                    <a:solidFill>
                      <a:schemeClr val="accent1">
                        <a:lumMod val="75000"/>
                      </a:schemeClr>
                    </a:solidFill>
                  </a:rPr>
                  <a:t> = 5.89</a:t>
                </a:r>
              </a:p>
            </p:txBody>
          </p:sp>
        </mc:Choice>
        <mc:Fallback xmlns="">
          <p:sp>
            <p:nvSpPr>
              <p:cNvPr id="18" name="TextBox 17">
                <a:extLst>
                  <a:ext uri="{FF2B5EF4-FFF2-40B4-BE49-F238E27FC236}">
                    <a16:creationId xmlns:a16="http://schemas.microsoft.com/office/drawing/2014/main" id="{EFE31886-4FCB-0441-9FB3-8C3ED370CC62}"/>
                  </a:ext>
                </a:extLst>
              </p:cNvPr>
              <p:cNvSpPr txBox="1">
                <a:spLocks noRot="1" noChangeAspect="1" noMove="1" noResize="1" noEditPoints="1" noAdjustHandles="1" noChangeArrowheads="1" noChangeShapeType="1" noTextEdit="1"/>
              </p:cNvSpPr>
              <p:nvPr/>
            </p:nvSpPr>
            <p:spPr>
              <a:xfrm>
                <a:off x="9248986" y="5880878"/>
                <a:ext cx="2778452" cy="361766"/>
              </a:xfrm>
              <a:prstGeom prst="rect">
                <a:avLst/>
              </a:prstGeom>
              <a:blipFill>
                <a:blip r:embed="rId2"/>
                <a:stretch>
                  <a:fillRect l="-1364" r="-90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317779" y="3464487"/>
                <a:ext cx="2640866"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𝜇</m:t>
                                      </m:r>
                                    </m:e>
                                  </m:d>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rPr>
                                    <m:t>𝑛</m:t>
                                  </m:r>
                                </m:den>
                              </m:f>
                            </m:e>
                          </m:nary>
                        </m:e>
                      </m:ra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317779" y="3464487"/>
                <a:ext cx="2640866" cy="1077603"/>
              </a:xfrm>
              <a:prstGeom prst="rect">
                <a:avLst/>
              </a:prstGeom>
              <a:blipFill>
                <a:blip r:embed="rId3"/>
                <a:stretch>
                  <a:fillRect l="-13397" t="-66279" b="-11279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9865D6A-6CD1-7D32-CB0E-11AF39FF5A9C}"/>
              </a:ext>
            </a:extLst>
          </p:cNvPr>
          <p:cNvCxnSpPr>
            <a:cxnSpLocks/>
          </p:cNvCxnSpPr>
          <p:nvPr/>
        </p:nvCxnSpPr>
        <p:spPr>
          <a:xfrm>
            <a:off x="9948582" y="6090082"/>
            <a:ext cx="26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898BA2-BD36-251B-9920-0BD77F3EBF61}"/>
              </a:ext>
            </a:extLst>
          </p:cNvPr>
          <p:cNvSpPr txBox="1"/>
          <p:nvPr/>
        </p:nvSpPr>
        <p:spPr>
          <a:xfrm>
            <a:off x="9379500" y="5517377"/>
            <a:ext cx="706668" cy="338554"/>
          </a:xfrm>
          <a:prstGeom prst="rect">
            <a:avLst/>
          </a:prstGeom>
          <a:noFill/>
        </p:spPr>
        <p:txBody>
          <a:bodyPr wrap="square" rtlCol="0">
            <a:spAutoFit/>
          </a:bodyPr>
          <a:lstStyle/>
          <a:p>
            <a:r>
              <a:rPr lang="en-US" sz="1600" dirty="0">
                <a:solidFill>
                  <a:schemeClr val="accent1">
                    <a:lumMod val="75000"/>
                  </a:schemeClr>
                </a:solidFill>
              </a:rPr>
              <a:t>Step 5</a:t>
            </a:r>
          </a:p>
        </p:txBody>
      </p:sp>
      <p:sp>
        <p:nvSpPr>
          <p:cNvPr id="3" name="Footer Placeholder 2">
            <a:extLst>
              <a:ext uri="{FF2B5EF4-FFF2-40B4-BE49-F238E27FC236}">
                <a16:creationId xmlns:a16="http://schemas.microsoft.com/office/drawing/2014/main" id="{28A5576F-A54A-9A02-5722-2CAC979D710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9134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does the SD tell us? </a:t>
            </a:r>
          </a:p>
        </p:txBody>
      </p:sp>
      <p:sp>
        <p:nvSpPr>
          <p:cNvPr id="9" name="TextBox 8">
            <a:extLst>
              <a:ext uri="{FF2B5EF4-FFF2-40B4-BE49-F238E27FC236}">
                <a16:creationId xmlns:a16="http://schemas.microsoft.com/office/drawing/2014/main" id="{761CF619-A121-02C4-B316-69B421B95DAA}"/>
              </a:ext>
            </a:extLst>
          </p:cNvPr>
          <p:cNvSpPr txBox="1"/>
          <p:nvPr/>
        </p:nvSpPr>
        <p:spPr>
          <a:xfrm>
            <a:off x="765208" y="1349928"/>
            <a:ext cx="609452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standard deviation is a measure of the amount of variation or dispersion present in a dataset. </a:t>
            </a:r>
          </a:p>
          <a:p>
            <a:endParaRPr lang="en-CA" sz="2400" dirty="0">
              <a:effectLst/>
            </a:endParaRPr>
          </a:p>
          <a:p>
            <a:pPr marL="342900" indent="-342900">
              <a:buFont typeface="Arial" panose="020B0604020202020204" pitchFamily="34" charset="0"/>
              <a:buChar char="•"/>
            </a:pPr>
            <a:r>
              <a:rPr lang="en-CA" sz="2400" dirty="0">
                <a:effectLst/>
              </a:rPr>
              <a:t>It quantifies how spread out the data points are from the mean value. </a:t>
            </a:r>
          </a:p>
          <a:p>
            <a:endParaRPr lang="en-CA" sz="2400" dirty="0">
              <a:effectLst/>
            </a:endParaRPr>
          </a:p>
          <a:p>
            <a:pPr marL="342900" indent="-342900">
              <a:buFont typeface="Arial" panose="020B0604020202020204" pitchFamily="34" charset="0"/>
              <a:buChar char="•"/>
            </a:pPr>
            <a:r>
              <a:rPr lang="en-CA" sz="2400" dirty="0">
                <a:effectLst/>
              </a:rPr>
              <a:t>A higher standard deviation indicates greater variability among the data points, while a smaller standard deviation indicates that the data points are closely clustered around the mean</a:t>
            </a:r>
          </a:p>
        </p:txBody>
      </p:sp>
      <p:pic>
        <p:nvPicPr>
          <p:cNvPr id="10" name="Picture 9">
            <a:extLst>
              <a:ext uri="{FF2B5EF4-FFF2-40B4-BE49-F238E27FC236}">
                <a16:creationId xmlns:a16="http://schemas.microsoft.com/office/drawing/2014/main" id="{468936D4-6A11-9A6C-A998-2A2FA26E83AF}"/>
              </a:ext>
            </a:extLst>
          </p:cNvPr>
          <p:cNvPicPr>
            <a:picLocks noChangeAspect="1"/>
          </p:cNvPicPr>
          <p:nvPr/>
        </p:nvPicPr>
        <p:blipFill>
          <a:blip r:embed="rId2"/>
          <a:stretch>
            <a:fillRect/>
          </a:stretch>
        </p:blipFill>
        <p:spPr>
          <a:xfrm>
            <a:off x="7057008" y="1840043"/>
            <a:ext cx="4680481" cy="3465784"/>
          </a:xfrm>
          <a:prstGeom prst="rect">
            <a:avLst/>
          </a:prstGeom>
        </p:spPr>
      </p:pic>
      <p:sp>
        <p:nvSpPr>
          <p:cNvPr id="2" name="Footer Placeholder 1">
            <a:extLst>
              <a:ext uri="{FF2B5EF4-FFF2-40B4-BE49-F238E27FC236}">
                <a16:creationId xmlns:a16="http://schemas.microsoft.com/office/drawing/2014/main" id="{8819A060-CD98-6263-188C-D1590EFB05C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26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 vs. Standard Deviation</a:t>
            </a:r>
          </a:p>
        </p:txBody>
      </p:sp>
      <p:sp>
        <p:nvSpPr>
          <p:cNvPr id="3" name="TextBox 2">
            <a:extLst>
              <a:ext uri="{FF2B5EF4-FFF2-40B4-BE49-F238E27FC236}">
                <a16:creationId xmlns:a16="http://schemas.microsoft.com/office/drawing/2014/main" id="{0CC39DB5-4F67-3419-548C-48658C2E14E2}"/>
              </a:ext>
            </a:extLst>
          </p:cNvPr>
          <p:cNvSpPr txBox="1"/>
          <p:nvPr/>
        </p:nvSpPr>
        <p:spPr>
          <a:xfrm>
            <a:off x="765208" y="1348961"/>
            <a:ext cx="526273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a:t>
            </a:r>
            <a:r>
              <a:rPr lang="en-CA" sz="2400" b="1" dirty="0">
                <a:solidFill>
                  <a:srgbClr val="297ED4"/>
                </a:solidFill>
                <a:effectLst/>
              </a:rPr>
              <a:t>standard deviation </a:t>
            </a:r>
            <a:r>
              <a:rPr lang="en-CA" sz="2400" dirty="0">
                <a:effectLst/>
              </a:rPr>
              <a:t>is </a:t>
            </a:r>
            <a:r>
              <a:rPr lang="en-CA" sz="2400" b="1" dirty="0">
                <a:solidFill>
                  <a:srgbClr val="297ED4"/>
                </a:solidFill>
                <a:effectLst/>
              </a:rPr>
              <a:t>measured in the same units </a:t>
            </a:r>
            <a:r>
              <a:rPr lang="en-CA" sz="2400" dirty="0">
                <a:effectLst/>
              </a:rPr>
              <a:t>as the original data, making it more intuitive to understand and interpret.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Variance, being in </a:t>
            </a:r>
            <a:r>
              <a:rPr lang="en-CA" sz="2400" b="1" dirty="0">
                <a:solidFill>
                  <a:srgbClr val="297ED4"/>
                </a:solidFill>
                <a:effectLst/>
              </a:rPr>
              <a:t>squared units</a:t>
            </a:r>
            <a:r>
              <a:rPr lang="en-CA" sz="2400" dirty="0">
                <a:effectLst/>
              </a:rPr>
              <a:t>, can be less straightforward to grasp.</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The standard deviation is less sensitive to extreme values.</a:t>
            </a:r>
          </a:p>
        </p:txBody>
      </p:sp>
      <p:graphicFrame>
        <p:nvGraphicFramePr>
          <p:cNvPr id="6" name="Table 5">
            <a:extLst>
              <a:ext uri="{FF2B5EF4-FFF2-40B4-BE49-F238E27FC236}">
                <a16:creationId xmlns:a16="http://schemas.microsoft.com/office/drawing/2014/main" id="{21AD6708-438C-87B6-9337-5CA18F5AD80F}"/>
              </a:ext>
            </a:extLst>
          </p:cNvPr>
          <p:cNvGraphicFramePr>
            <a:graphicFrameLocks noGrp="1"/>
          </p:cNvGraphicFramePr>
          <p:nvPr>
            <p:extLst>
              <p:ext uri="{D42A27DB-BD31-4B8C-83A1-F6EECF244321}">
                <p14:modId xmlns:p14="http://schemas.microsoft.com/office/powerpoint/2010/main" val="4034614999"/>
              </p:ext>
            </p:extLst>
          </p:nvPr>
        </p:nvGraphicFramePr>
        <p:xfrm>
          <a:off x="6096000" y="1609702"/>
          <a:ext cx="5845821" cy="4263574"/>
        </p:xfrm>
        <a:graphic>
          <a:graphicData uri="http://schemas.openxmlformats.org/drawingml/2006/table">
            <a:tbl>
              <a:tblPr firstRow="1" bandRow="1">
                <a:tableStyleId>{5C22544A-7EE6-4342-B048-85BDC9FD1C3A}</a:tableStyleId>
              </a:tblPr>
              <a:tblGrid>
                <a:gridCol w="1293281">
                  <a:extLst>
                    <a:ext uri="{9D8B030D-6E8A-4147-A177-3AD203B41FA5}">
                      <a16:colId xmlns:a16="http://schemas.microsoft.com/office/drawing/2014/main" val="3874694053"/>
                    </a:ext>
                  </a:extLst>
                </a:gridCol>
                <a:gridCol w="2232922">
                  <a:extLst>
                    <a:ext uri="{9D8B030D-6E8A-4147-A177-3AD203B41FA5}">
                      <a16:colId xmlns:a16="http://schemas.microsoft.com/office/drawing/2014/main" val="1993990955"/>
                    </a:ext>
                  </a:extLst>
                </a:gridCol>
                <a:gridCol w="2319618">
                  <a:extLst>
                    <a:ext uri="{9D8B030D-6E8A-4147-A177-3AD203B41FA5}">
                      <a16:colId xmlns:a16="http://schemas.microsoft.com/office/drawing/2014/main" val="3478260338"/>
                    </a:ext>
                  </a:extLst>
                </a:gridCol>
              </a:tblGrid>
              <a:tr h="362134">
                <a:tc>
                  <a:txBody>
                    <a:bodyPr/>
                    <a:lstStyle/>
                    <a:p>
                      <a:r>
                        <a:rPr lang="en-CA" sz="1600" b="1">
                          <a:solidFill>
                            <a:srgbClr val="FFFFFF"/>
                          </a:solidFill>
                          <a:effectLst/>
                          <a:latin typeface="+mn-lt"/>
                        </a:rPr>
                        <a:t>Aspect</a:t>
                      </a:r>
                      <a:endParaRPr lang="en-CA" sz="160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Variance</a:t>
                      </a:r>
                      <a:endParaRPr lang="en-CA" sz="1600" dirty="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Standard Deviation</a:t>
                      </a:r>
                      <a:endParaRPr lang="en-CA" sz="1600" dirty="0">
                        <a:solidFill>
                          <a:srgbClr val="FFFFFF"/>
                        </a:solidFill>
                        <a:effectLst/>
                        <a:latin typeface="+mn-lt"/>
                      </a:endParaRPr>
                    </a:p>
                  </a:txBody>
                  <a:tcPr marL="47625" marR="47625" marT="0" marB="0"/>
                </a:tc>
                <a:extLst>
                  <a:ext uri="{0D108BD9-81ED-4DB2-BD59-A6C34878D82A}">
                    <a16:rowId xmlns:a16="http://schemas.microsoft.com/office/drawing/2014/main" val="4252083608"/>
                  </a:ext>
                </a:extLst>
              </a:tr>
              <a:tr h="485336">
                <a:tc>
                  <a:txBody>
                    <a:bodyPr/>
                    <a:lstStyle/>
                    <a:p>
                      <a:r>
                        <a:rPr lang="en-CA" sz="1600" b="1">
                          <a:effectLst/>
                          <a:latin typeface="+mn-lt"/>
                        </a:rPr>
                        <a:t>Calculation</a:t>
                      </a:r>
                      <a:endParaRPr lang="en-CA" sz="1600">
                        <a:effectLst/>
                        <a:latin typeface="+mn-lt"/>
                      </a:endParaRPr>
                    </a:p>
                  </a:txBody>
                  <a:tcPr marL="47625" marR="47625" marT="0" marB="0"/>
                </a:tc>
                <a:tc>
                  <a:txBody>
                    <a:bodyPr/>
                    <a:lstStyle/>
                    <a:p>
                      <a:r>
                        <a:rPr lang="en-CA" sz="1600">
                          <a:effectLst/>
                          <a:latin typeface="+mn-lt"/>
                        </a:rPr>
                        <a:t>Average of squared differences from the mean</a:t>
                      </a:r>
                    </a:p>
                  </a:txBody>
                  <a:tcPr marL="47625" marR="47625" marT="0" marB="0"/>
                </a:tc>
                <a:tc>
                  <a:txBody>
                    <a:bodyPr/>
                    <a:lstStyle/>
                    <a:p>
                      <a:r>
                        <a:rPr lang="en-CA" sz="1600">
                          <a:effectLst/>
                          <a:latin typeface="+mn-lt"/>
                        </a:rPr>
                        <a:t>Square root of the variance</a:t>
                      </a:r>
                    </a:p>
                  </a:txBody>
                  <a:tcPr marL="47625" marR="47625" marT="0" marB="0"/>
                </a:tc>
                <a:extLst>
                  <a:ext uri="{0D108BD9-81ED-4DB2-BD59-A6C34878D82A}">
                    <a16:rowId xmlns:a16="http://schemas.microsoft.com/office/drawing/2014/main" val="4288571580"/>
                  </a:ext>
                </a:extLst>
              </a:tr>
              <a:tr h="728004">
                <a:tc>
                  <a:txBody>
                    <a:bodyPr/>
                    <a:lstStyle/>
                    <a:p>
                      <a:r>
                        <a:rPr lang="en-CA" sz="1600" b="1">
                          <a:effectLst/>
                          <a:latin typeface="+mn-lt"/>
                        </a:rPr>
                        <a:t>Units</a:t>
                      </a:r>
                      <a:endParaRPr lang="en-CA" sz="1600">
                        <a:effectLst/>
                        <a:latin typeface="+mn-lt"/>
                      </a:endParaRPr>
                    </a:p>
                  </a:txBody>
                  <a:tcPr marL="47625" marR="47625" marT="0" marB="0">
                    <a:solidFill>
                      <a:schemeClr val="accent4">
                        <a:lumMod val="40000"/>
                        <a:lumOff val="60000"/>
                      </a:schemeClr>
                    </a:solidFill>
                  </a:tcPr>
                </a:tc>
                <a:tc>
                  <a:txBody>
                    <a:bodyPr/>
                    <a:lstStyle/>
                    <a:p>
                      <a:r>
                        <a:rPr lang="en-CA" sz="1600" dirty="0">
                          <a:effectLst/>
                          <a:latin typeface="+mn-lt"/>
                        </a:rPr>
                        <a:t>Squared units (e.g., squared meters, squared USD)</a:t>
                      </a:r>
                    </a:p>
                  </a:txBody>
                  <a:tcPr marL="47625" marR="47625" marT="0" marB="0">
                    <a:solidFill>
                      <a:schemeClr val="accent4">
                        <a:lumMod val="40000"/>
                        <a:lumOff val="60000"/>
                      </a:schemeClr>
                    </a:solidFill>
                  </a:tcPr>
                </a:tc>
                <a:tc>
                  <a:txBody>
                    <a:bodyPr/>
                    <a:lstStyle/>
                    <a:p>
                      <a:r>
                        <a:rPr lang="en-CA" sz="1600" dirty="0">
                          <a:effectLst/>
                          <a:latin typeface="+mn-lt"/>
                        </a:rPr>
                        <a:t>Same units as the original data</a:t>
                      </a:r>
                    </a:p>
                  </a:txBody>
                  <a:tcPr marL="47625" marR="47625" marT="0" marB="0">
                    <a:solidFill>
                      <a:schemeClr val="accent4">
                        <a:lumMod val="40000"/>
                        <a:lumOff val="60000"/>
                      </a:schemeClr>
                    </a:solidFill>
                  </a:tcPr>
                </a:tc>
                <a:extLst>
                  <a:ext uri="{0D108BD9-81ED-4DB2-BD59-A6C34878D82A}">
                    <a16:rowId xmlns:a16="http://schemas.microsoft.com/office/drawing/2014/main" val="3256636274"/>
                  </a:ext>
                </a:extLst>
              </a:tr>
              <a:tr h="485336">
                <a:tc>
                  <a:txBody>
                    <a:bodyPr/>
                    <a:lstStyle/>
                    <a:p>
                      <a:r>
                        <a:rPr lang="en-CA" sz="1600" b="1">
                          <a:effectLst/>
                          <a:latin typeface="+mn-lt"/>
                        </a:rPr>
                        <a:t>Interpretation</a:t>
                      </a:r>
                      <a:endParaRPr lang="en-CA" sz="1600">
                        <a:effectLst/>
                        <a:latin typeface="+mn-lt"/>
                      </a:endParaRPr>
                    </a:p>
                  </a:txBody>
                  <a:tcPr marL="47625" marR="47625" marT="0" marB="0"/>
                </a:tc>
                <a:tc>
                  <a:txBody>
                    <a:bodyPr/>
                    <a:lstStyle/>
                    <a:p>
                      <a:r>
                        <a:rPr lang="en-CA" sz="1600">
                          <a:effectLst/>
                          <a:latin typeface="+mn-lt"/>
                        </a:rPr>
                        <a:t>Gives an idea of the spread of data</a:t>
                      </a:r>
                    </a:p>
                  </a:txBody>
                  <a:tcPr marL="47625" marR="47625" marT="0" marB="0"/>
                </a:tc>
                <a:tc>
                  <a:txBody>
                    <a:bodyPr/>
                    <a:lstStyle/>
                    <a:p>
                      <a:r>
                        <a:rPr lang="en-CA" sz="1600" dirty="0">
                          <a:effectLst/>
                          <a:latin typeface="+mn-lt"/>
                        </a:rPr>
                        <a:t>Provides a clearer measure of spread</a:t>
                      </a:r>
                    </a:p>
                  </a:txBody>
                  <a:tcPr marL="47625" marR="47625" marT="0" marB="0"/>
                </a:tc>
                <a:extLst>
                  <a:ext uri="{0D108BD9-81ED-4DB2-BD59-A6C34878D82A}">
                    <a16:rowId xmlns:a16="http://schemas.microsoft.com/office/drawing/2014/main" val="2508366280"/>
                  </a:ext>
                </a:extLst>
              </a:tr>
              <a:tr h="485336">
                <a:tc>
                  <a:txBody>
                    <a:bodyPr/>
                    <a:lstStyle/>
                    <a:p>
                      <a:r>
                        <a:rPr lang="en-CA" sz="1600" b="1">
                          <a:effectLst/>
                          <a:latin typeface="+mn-lt"/>
                        </a:rPr>
                        <a:t>Sensitivity to Data</a:t>
                      </a:r>
                      <a:endParaRPr lang="en-CA" sz="1600">
                        <a:effectLst/>
                        <a:latin typeface="+mn-lt"/>
                      </a:endParaRPr>
                    </a:p>
                  </a:txBody>
                  <a:tcPr marL="47625" marR="47625" marT="0" marB="0"/>
                </a:tc>
                <a:tc>
                  <a:txBody>
                    <a:bodyPr/>
                    <a:lstStyle/>
                    <a:p>
                      <a:r>
                        <a:rPr lang="en-CA" sz="1600" dirty="0">
                          <a:effectLst/>
                          <a:latin typeface="+mn-lt"/>
                        </a:rPr>
                        <a:t>Sensitive to extreme values (squares differences)</a:t>
                      </a:r>
                    </a:p>
                  </a:txBody>
                  <a:tcPr marL="47625" marR="47625" marT="0" marB="0"/>
                </a:tc>
                <a:tc>
                  <a:txBody>
                    <a:bodyPr/>
                    <a:lstStyle/>
                    <a:p>
                      <a:r>
                        <a:rPr lang="en-CA" sz="1600">
                          <a:effectLst/>
                          <a:latin typeface="+mn-lt"/>
                        </a:rPr>
                        <a:t>Less sensitive (square root reduces impact)</a:t>
                      </a:r>
                    </a:p>
                  </a:txBody>
                  <a:tcPr marL="47625" marR="47625" marT="0" marB="0"/>
                </a:tc>
                <a:extLst>
                  <a:ext uri="{0D108BD9-81ED-4DB2-BD59-A6C34878D82A}">
                    <a16:rowId xmlns:a16="http://schemas.microsoft.com/office/drawing/2014/main" val="2232226177"/>
                  </a:ext>
                </a:extLst>
              </a:tr>
              <a:tr h="485336">
                <a:tc>
                  <a:txBody>
                    <a:bodyPr/>
                    <a:lstStyle/>
                    <a:p>
                      <a:r>
                        <a:rPr lang="en-CA" sz="1600" b="1">
                          <a:effectLst/>
                          <a:latin typeface="+mn-lt"/>
                        </a:rPr>
                        <a:t>Magnitude</a:t>
                      </a:r>
                      <a:endParaRPr lang="en-CA" sz="1600">
                        <a:effectLst/>
                        <a:latin typeface="+mn-lt"/>
                      </a:endParaRPr>
                    </a:p>
                  </a:txBody>
                  <a:tcPr marL="47625" marR="47625" marT="0" marB="0"/>
                </a:tc>
                <a:tc>
                  <a:txBody>
                    <a:bodyPr/>
                    <a:lstStyle/>
                    <a:p>
                      <a:r>
                        <a:rPr lang="en-CA" sz="1600">
                          <a:effectLst/>
                          <a:latin typeface="+mn-lt"/>
                        </a:rPr>
                        <a:t>Larger values, less intuitive interpretation</a:t>
                      </a:r>
                    </a:p>
                  </a:txBody>
                  <a:tcPr marL="47625" marR="47625" marT="0" marB="0"/>
                </a:tc>
                <a:tc>
                  <a:txBody>
                    <a:bodyPr/>
                    <a:lstStyle/>
                    <a:p>
                      <a:r>
                        <a:rPr lang="en-CA" sz="1600">
                          <a:effectLst/>
                          <a:latin typeface="+mn-lt"/>
                        </a:rPr>
                        <a:t>Smaller values, easier to interpret</a:t>
                      </a:r>
                    </a:p>
                  </a:txBody>
                  <a:tcPr marL="47625" marR="47625" marT="0" marB="0"/>
                </a:tc>
                <a:extLst>
                  <a:ext uri="{0D108BD9-81ED-4DB2-BD59-A6C34878D82A}">
                    <a16:rowId xmlns:a16="http://schemas.microsoft.com/office/drawing/2014/main" val="3499233082"/>
                  </a:ext>
                </a:extLst>
              </a:tr>
              <a:tr h="485336">
                <a:tc>
                  <a:txBody>
                    <a:bodyPr/>
                    <a:lstStyle/>
                    <a:p>
                      <a:r>
                        <a:rPr lang="en-CA" sz="1600" b="1">
                          <a:effectLst/>
                          <a:latin typeface="+mn-lt"/>
                        </a:rPr>
                        <a:t>Comparison</a:t>
                      </a:r>
                      <a:endParaRPr lang="en-CA" sz="1600">
                        <a:effectLst/>
                        <a:latin typeface="+mn-lt"/>
                      </a:endParaRPr>
                    </a:p>
                  </a:txBody>
                  <a:tcPr marL="47625" marR="47625" marT="0" marB="0"/>
                </a:tc>
                <a:tc>
                  <a:txBody>
                    <a:bodyPr/>
                    <a:lstStyle/>
                    <a:p>
                      <a:r>
                        <a:rPr lang="en-CA" sz="1600">
                          <a:effectLst/>
                          <a:latin typeface="+mn-lt"/>
                        </a:rPr>
                        <a:t>Harder to compare between different datasets</a:t>
                      </a:r>
                    </a:p>
                  </a:txBody>
                  <a:tcPr marL="47625" marR="47625" marT="0" marB="0"/>
                </a:tc>
                <a:tc>
                  <a:txBody>
                    <a:bodyPr/>
                    <a:lstStyle/>
                    <a:p>
                      <a:r>
                        <a:rPr lang="en-CA" sz="1600" dirty="0">
                          <a:effectLst/>
                          <a:latin typeface="+mn-lt"/>
                        </a:rPr>
                        <a:t>Easier to compare across datasets</a:t>
                      </a:r>
                    </a:p>
                  </a:txBody>
                  <a:tcPr marL="47625" marR="47625" marT="0" marB="0"/>
                </a:tc>
                <a:extLst>
                  <a:ext uri="{0D108BD9-81ED-4DB2-BD59-A6C34878D82A}">
                    <a16:rowId xmlns:a16="http://schemas.microsoft.com/office/drawing/2014/main" val="1233616596"/>
                  </a:ext>
                </a:extLst>
              </a:tr>
            </a:tbl>
          </a:graphicData>
        </a:graphic>
      </p:graphicFrame>
      <p:sp>
        <p:nvSpPr>
          <p:cNvPr id="2" name="Footer Placeholder 1">
            <a:extLst>
              <a:ext uri="{FF2B5EF4-FFF2-40B4-BE49-F238E27FC236}">
                <a16:creationId xmlns:a16="http://schemas.microsoft.com/office/drawing/2014/main" id="{F2C9F9A5-14C5-3E3B-C2B6-4CAE87402C0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31612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for Variance and SD</a:t>
            </a:r>
          </a:p>
        </p:txBody>
      </p:sp>
      <p:pic>
        <p:nvPicPr>
          <p:cNvPr id="2" name="Picture 1">
            <a:extLst>
              <a:ext uri="{FF2B5EF4-FFF2-40B4-BE49-F238E27FC236}">
                <a16:creationId xmlns:a16="http://schemas.microsoft.com/office/drawing/2014/main" id="{64F22A00-D246-B9A5-8DFC-1AB6EDDEB253}"/>
              </a:ext>
            </a:extLst>
          </p:cNvPr>
          <p:cNvPicPr>
            <a:picLocks noChangeAspect="1"/>
          </p:cNvPicPr>
          <p:nvPr/>
        </p:nvPicPr>
        <p:blipFill>
          <a:blip r:embed="rId2"/>
          <a:stretch>
            <a:fillRect/>
          </a:stretch>
        </p:blipFill>
        <p:spPr>
          <a:xfrm>
            <a:off x="3731425" y="1977884"/>
            <a:ext cx="7943452" cy="4048697"/>
          </a:xfrm>
          <a:prstGeom prst="rect">
            <a:avLst/>
          </a:prstGeom>
        </p:spPr>
      </p:pic>
      <p:graphicFrame>
        <p:nvGraphicFramePr>
          <p:cNvPr id="3" name="Table 2">
            <a:extLst>
              <a:ext uri="{FF2B5EF4-FFF2-40B4-BE49-F238E27FC236}">
                <a16:creationId xmlns:a16="http://schemas.microsoft.com/office/drawing/2014/main" id="{3D17F0E0-EC34-FEC6-58D8-F89A0A17A833}"/>
              </a:ext>
            </a:extLst>
          </p:cNvPr>
          <p:cNvGraphicFramePr>
            <a:graphicFrameLocks noGrp="1"/>
          </p:cNvGraphicFramePr>
          <p:nvPr>
            <p:extLst>
              <p:ext uri="{D42A27DB-BD31-4B8C-83A1-F6EECF244321}">
                <p14:modId xmlns:p14="http://schemas.microsoft.com/office/powerpoint/2010/main" val="2876060304"/>
              </p:ext>
            </p:extLst>
          </p:nvPr>
        </p:nvGraphicFramePr>
        <p:xfrm>
          <a:off x="517123" y="2629794"/>
          <a:ext cx="2749860" cy="2123440"/>
        </p:xfrm>
        <a:graphic>
          <a:graphicData uri="http://schemas.openxmlformats.org/drawingml/2006/table">
            <a:tbl>
              <a:tblPr firstRow="1" bandRow="1">
                <a:tableStyleId>{C083E6E3-FA7D-4D7B-A595-EF9225AFEA82}</a:tableStyleId>
              </a:tblPr>
              <a:tblGrid>
                <a:gridCol w="1464660">
                  <a:extLst>
                    <a:ext uri="{9D8B030D-6E8A-4147-A177-3AD203B41FA5}">
                      <a16:colId xmlns:a16="http://schemas.microsoft.com/office/drawing/2014/main" val="2227664561"/>
                    </a:ext>
                  </a:extLst>
                </a:gridCol>
                <a:gridCol w="1285200">
                  <a:extLst>
                    <a:ext uri="{9D8B030D-6E8A-4147-A177-3AD203B41FA5}">
                      <a16:colId xmlns:a16="http://schemas.microsoft.com/office/drawing/2014/main" val="2642257145"/>
                    </a:ext>
                  </a:extLst>
                </a:gridCol>
              </a:tblGrid>
              <a:tr h="370840">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2120390881"/>
                  </a:ext>
                </a:extLst>
              </a:tr>
              <a:tr h="370840">
                <a:tc>
                  <a:txBody>
                    <a:bodyPr/>
                    <a:lstStyle/>
                    <a:p>
                      <a:r>
                        <a:rPr lang="en-US" dirty="0"/>
                        <a:t>President</a:t>
                      </a:r>
                    </a:p>
                  </a:txBody>
                  <a:tcPr/>
                </a:tc>
                <a:tc>
                  <a:txBody>
                    <a:bodyPr/>
                    <a:lstStyle/>
                    <a:p>
                      <a:r>
                        <a:rPr lang="en-US" dirty="0"/>
                        <a:t>$100,000</a:t>
                      </a:r>
                    </a:p>
                  </a:txBody>
                  <a:tcPr/>
                </a:tc>
                <a:extLst>
                  <a:ext uri="{0D108BD9-81ED-4DB2-BD59-A6C34878D82A}">
                    <a16:rowId xmlns:a16="http://schemas.microsoft.com/office/drawing/2014/main" val="1629402755"/>
                  </a:ext>
                </a:extLst>
              </a:tr>
              <a:tr h="370840">
                <a:tc>
                  <a:txBody>
                    <a:bodyPr/>
                    <a:lstStyle/>
                    <a:p>
                      <a:r>
                        <a:rPr lang="en-US" dirty="0"/>
                        <a:t>Manager</a:t>
                      </a:r>
                    </a:p>
                  </a:txBody>
                  <a:tcPr/>
                </a:tc>
                <a:tc>
                  <a:txBody>
                    <a:bodyPr/>
                    <a:lstStyle/>
                    <a:p>
                      <a:r>
                        <a:rPr lang="en-US" dirty="0"/>
                        <a:t>$50,000</a:t>
                      </a:r>
                    </a:p>
                  </a:txBody>
                  <a:tcPr/>
                </a:tc>
                <a:extLst>
                  <a:ext uri="{0D108BD9-81ED-4DB2-BD59-A6C34878D82A}">
                    <a16:rowId xmlns:a16="http://schemas.microsoft.com/office/drawing/2014/main" val="2756076089"/>
                  </a:ext>
                </a:extLst>
              </a:tr>
              <a:tr h="370840">
                <a:tc>
                  <a:txBody>
                    <a:bodyPr/>
                    <a:lstStyle/>
                    <a:p>
                      <a:r>
                        <a:rPr lang="en-US" dirty="0"/>
                        <a:t>Secretary</a:t>
                      </a:r>
                    </a:p>
                  </a:txBody>
                  <a:tcPr/>
                </a:tc>
                <a:tc>
                  <a:txBody>
                    <a:bodyPr/>
                    <a:lstStyle/>
                    <a:p>
                      <a:r>
                        <a:rPr lang="en-US" dirty="0"/>
                        <a:t>$40,000</a:t>
                      </a:r>
                    </a:p>
                  </a:txBody>
                  <a:tcPr/>
                </a:tc>
                <a:extLst>
                  <a:ext uri="{0D108BD9-81ED-4DB2-BD59-A6C34878D82A}">
                    <a16:rowId xmlns:a16="http://schemas.microsoft.com/office/drawing/2014/main" val="3207323904"/>
                  </a:ext>
                </a:extLst>
              </a:tr>
              <a:tr h="370840">
                <a:tc>
                  <a:txBody>
                    <a:bodyPr/>
                    <a:lstStyle/>
                    <a:p>
                      <a:r>
                        <a:rPr lang="en-US" dirty="0"/>
                        <a:t>Maintenance Worker</a:t>
                      </a:r>
                    </a:p>
                  </a:txBody>
                  <a:tcPr/>
                </a:tc>
                <a:tc>
                  <a:txBody>
                    <a:bodyPr/>
                    <a:lstStyle/>
                    <a:p>
                      <a:r>
                        <a:rPr lang="en-US" dirty="0"/>
                        <a:t>$10,000</a:t>
                      </a:r>
                    </a:p>
                  </a:txBody>
                  <a:tcPr/>
                </a:tc>
                <a:extLst>
                  <a:ext uri="{0D108BD9-81ED-4DB2-BD59-A6C34878D82A}">
                    <a16:rowId xmlns:a16="http://schemas.microsoft.com/office/drawing/2014/main" val="338140492"/>
                  </a:ext>
                </a:extLst>
              </a:tr>
            </a:tbl>
          </a:graphicData>
        </a:graphic>
      </p:graphicFrame>
      <p:sp>
        <p:nvSpPr>
          <p:cNvPr id="6" name="TextBox 5">
            <a:extLst>
              <a:ext uri="{FF2B5EF4-FFF2-40B4-BE49-F238E27FC236}">
                <a16:creationId xmlns:a16="http://schemas.microsoft.com/office/drawing/2014/main" id="{A43AB7C0-B187-F4F8-1A87-A4F229821F08}"/>
              </a:ext>
            </a:extLst>
          </p:cNvPr>
          <p:cNvSpPr txBox="1"/>
          <p:nvPr/>
        </p:nvSpPr>
        <p:spPr>
          <a:xfrm>
            <a:off x="765209" y="1395127"/>
            <a:ext cx="8112462" cy="400110"/>
          </a:xfrm>
          <a:prstGeom prst="rect">
            <a:avLst/>
          </a:prstGeom>
          <a:noFill/>
        </p:spPr>
        <p:txBody>
          <a:bodyPr wrap="square">
            <a:spAutoFit/>
          </a:bodyPr>
          <a:lstStyle/>
          <a:p>
            <a:r>
              <a:rPr lang="en-CA" sz="2000" dirty="0">
                <a:effectLst/>
              </a:rPr>
              <a:t>Refer to the Word file for details. </a:t>
            </a:r>
            <a:endParaRPr lang="en-CA" sz="2000" dirty="0"/>
          </a:p>
        </p:txBody>
      </p:sp>
      <p:sp>
        <p:nvSpPr>
          <p:cNvPr id="9" name="Footer Placeholder 8">
            <a:extLst>
              <a:ext uri="{FF2B5EF4-FFF2-40B4-BE49-F238E27FC236}">
                <a16:creationId xmlns:a16="http://schemas.microsoft.com/office/drawing/2014/main" id="{FC47A82C-8BBF-B150-5D95-50273652462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4220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a:t>
            </a:r>
          </a:p>
          <a:p>
            <a:r>
              <a:rPr lang="en-US" sz="2400" dirty="0"/>
              <a:t>	50%</a:t>
            </a:r>
          </a:p>
        </p:txBody>
      </p:sp>
      <p:sp>
        <p:nvSpPr>
          <p:cNvPr id="3" name="Footer Placeholder 2">
            <a:extLst>
              <a:ext uri="{FF2B5EF4-FFF2-40B4-BE49-F238E27FC236}">
                <a16:creationId xmlns:a16="http://schemas.microsoft.com/office/drawing/2014/main" id="{8002C0BE-2BA0-0DAC-D248-64E7E917BE0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900000" indent="-180000">
              <a:buFont typeface="Arial" panose="020B0604020202020204" pitchFamily="34" charset="0"/>
              <a:buChar char="•"/>
            </a:pPr>
            <a:r>
              <a:rPr lang="en-CA" sz="2000" dirty="0">
                <a:highlight>
                  <a:srgbClr val="00FFFF"/>
                </a:highlight>
              </a:rPr>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075E69F4-BDBD-5B8D-749C-803BC8F7409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3590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c. Measures of Shape</a:t>
            </a:r>
          </a:p>
          <a:p>
            <a:pPr marL="609600" indent="-609600">
              <a:buFontTx/>
              <a:buNone/>
            </a:pPr>
            <a:endParaRPr lang="en-US" altLang="en-US" sz="2400" b="1" dirty="0"/>
          </a:p>
          <a:p>
            <a:r>
              <a:rPr lang="en-CA" sz="2400" b="1" dirty="0">
                <a:solidFill>
                  <a:srgbClr val="3333CC"/>
                </a:solidFill>
              </a:rPr>
              <a:t>Skewness </a:t>
            </a:r>
            <a:r>
              <a:rPr lang="en-CA" sz="2400" dirty="0"/>
              <a:t>is</a:t>
            </a:r>
            <a:r>
              <a:rPr lang="en-CA" sz="2400" b="1" dirty="0">
                <a:solidFill>
                  <a:srgbClr val="3333CC"/>
                </a:solidFill>
              </a:rPr>
              <a:t> </a:t>
            </a:r>
            <a:r>
              <a:rPr lang="en-US" altLang="en-US" sz="2400" dirty="0"/>
              <a:t>the tendency of the deviations from the mean to be larger in one direction than in the other. Tendency for one tail of the distribution to be heavier than the other.</a:t>
            </a:r>
            <a:endParaRPr lang="en-US" altLang="en-US" sz="2400" b="1" dirty="0"/>
          </a:p>
          <a:p>
            <a:endParaRPr lang="en-US" sz="2400" b="1" dirty="0"/>
          </a:p>
          <a:p>
            <a:r>
              <a:rPr lang="en-CA" sz="2400" b="1" dirty="0">
                <a:solidFill>
                  <a:srgbClr val="3333CC"/>
                </a:solidFill>
              </a:rPr>
              <a:t>Kurtosis</a:t>
            </a:r>
            <a:r>
              <a:rPr lang="en-CA" sz="2400" dirty="0"/>
              <a:t> </a:t>
            </a:r>
            <a:r>
              <a:rPr lang="en-US" altLang="en-US" sz="2400" dirty="0"/>
              <a:t>is a measure of the relative </a:t>
            </a:r>
            <a:r>
              <a:rPr lang="en-US" altLang="en-US" sz="2400" dirty="0" err="1"/>
              <a:t>peakedness</a:t>
            </a:r>
            <a:r>
              <a:rPr lang="en-US" altLang="en-US" sz="2400" dirty="0"/>
              <a:t> or flatness of the frequency distribution curve. The kurtosis of a normal distribution is zero.</a:t>
            </a:r>
          </a:p>
          <a:p>
            <a:pPr marL="0" indent="0">
              <a:buNone/>
            </a:pPr>
            <a:endParaRPr lang="en-US" altLang="en-US" sz="2400" dirty="0"/>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D8F5624A-969B-A252-E0AA-C5E4A89584F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5654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and Kurtosis</a:t>
            </a:r>
          </a:p>
        </p:txBody>
      </p:sp>
      <p:sp>
        <p:nvSpPr>
          <p:cNvPr id="47" name="TextBox 46">
            <a:extLst>
              <a:ext uri="{FF2B5EF4-FFF2-40B4-BE49-F238E27FC236}">
                <a16:creationId xmlns:a16="http://schemas.microsoft.com/office/drawing/2014/main" id="{2175974C-636B-3FDD-D204-80547C890CEB}"/>
              </a:ext>
            </a:extLst>
          </p:cNvPr>
          <p:cNvSpPr txBox="1"/>
          <p:nvPr/>
        </p:nvSpPr>
        <p:spPr>
          <a:xfrm>
            <a:off x="765208" y="1793003"/>
            <a:ext cx="10536066" cy="3785652"/>
          </a:xfrm>
          <a:prstGeom prst="rect">
            <a:avLst/>
          </a:prstGeom>
          <a:noFill/>
        </p:spPr>
        <p:txBody>
          <a:bodyPr wrap="square">
            <a:spAutoFit/>
          </a:bodyPr>
          <a:lstStyle/>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central tendencies </a:t>
            </a:r>
            <a:r>
              <a:rPr lang="en-IN" altLang="en-US" sz="2400" dirty="0">
                <a:cs typeface="Times New Roman" panose="02020603050405020304" pitchFamily="18" charset="0"/>
              </a:rPr>
              <a:t>obtain a representative value of the data.</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variance</a:t>
            </a:r>
            <a:r>
              <a:rPr lang="en-IN" altLang="en-US" sz="2400" b="1" dirty="0">
                <a:cs typeface="Times New Roman" panose="02020603050405020304" pitchFamily="18" charset="0"/>
              </a:rPr>
              <a:t> </a:t>
            </a:r>
            <a:r>
              <a:rPr lang="en-IN" altLang="en-US" sz="2400" dirty="0">
                <a:cs typeface="Times New Roman" panose="02020603050405020304" pitchFamily="18" charset="0"/>
              </a:rPr>
              <a:t>help us to know that whether most of the data points are close to or away from the measures of central tendencies.</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algn="just" eaLnBrk="1" hangingPunct="1">
              <a:buFont typeface="Arial" panose="020B0604020202020204" pitchFamily="34" charset="0"/>
              <a:buChar char="•"/>
            </a:pPr>
            <a:r>
              <a:rPr lang="en-IN" altLang="en-US" sz="2400" dirty="0">
                <a:cs typeface="Times New Roman" panose="02020603050405020304" pitchFamily="18" charset="0"/>
              </a:rPr>
              <a:t>But these measure are not sufficient to interpret data. Another aspect of the data is to know its symmetry and flatness (</a:t>
            </a:r>
            <a:r>
              <a:rPr lang="en-IN" altLang="en-US" sz="2400" b="1" dirty="0">
                <a:solidFill>
                  <a:srgbClr val="3333CC"/>
                </a:solidFill>
              </a:rPr>
              <a:t>Skewness</a:t>
            </a:r>
            <a:r>
              <a:rPr lang="en-IN" altLang="en-US" sz="2400" dirty="0">
                <a:cs typeface="Times New Roman" panose="02020603050405020304" pitchFamily="18" charset="0"/>
              </a:rPr>
              <a:t> and </a:t>
            </a:r>
            <a:r>
              <a:rPr lang="en-IN" altLang="en-US" sz="2400" b="1" dirty="0">
                <a:solidFill>
                  <a:srgbClr val="3333CC"/>
                </a:solidFill>
              </a:rPr>
              <a:t>Kurtosis</a:t>
            </a:r>
            <a:r>
              <a:rPr lang="en-IN" altLang="en-US" sz="2400" dirty="0">
                <a:cs typeface="Times New Roman" panose="02020603050405020304" pitchFamily="18" charset="0"/>
              </a:rPr>
              <a:t>). </a:t>
            </a:r>
          </a:p>
          <a:p>
            <a:pPr marL="342900" indent="-342900" algn="just" eaLnBrk="1" hangingPunct="1">
              <a:buFont typeface="Arial" panose="020B0604020202020204" pitchFamily="34" charset="0"/>
              <a:buChar char="•"/>
            </a:pPr>
            <a:endParaRPr lang="en-IN" altLang="en-US" sz="24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E7BCADFE-D8B4-DDA1-323F-2D4047A204B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410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8" name="TextBox 47">
            <a:extLst>
              <a:ext uri="{FF2B5EF4-FFF2-40B4-BE49-F238E27FC236}">
                <a16:creationId xmlns:a16="http://schemas.microsoft.com/office/drawing/2014/main" id="{EC0E2024-908F-9BBA-956A-7AEB2A75FEE9}"/>
              </a:ext>
            </a:extLst>
          </p:cNvPr>
          <p:cNvSpPr txBox="1"/>
          <p:nvPr/>
        </p:nvSpPr>
        <p:spPr>
          <a:xfrm>
            <a:off x="585343" y="1405009"/>
            <a:ext cx="10579963" cy="830997"/>
          </a:xfrm>
          <a:prstGeom prst="rect">
            <a:avLst/>
          </a:prstGeom>
          <a:noFill/>
        </p:spPr>
        <p:txBody>
          <a:bodyPr wrap="square">
            <a:spAutoFit/>
          </a:bodyPr>
          <a:lstStyle/>
          <a:p>
            <a:r>
              <a:rPr lang="en-IN" altLang="en-US" sz="2400" dirty="0">
                <a:cs typeface="Times New Roman" panose="02020603050405020304" pitchFamily="18" charset="0"/>
              </a:rPr>
              <a:t>Is it possible that two distributions have the same mean and standard deviations, but they are not similar in distribution? </a:t>
            </a:r>
            <a:r>
              <a:rPr lang="en-US" altLang="en-US" sz="2400" dirty="0">
                <a:cs typeface="Times New Roman" panose="02020603050405020304" pitchFamily="18" charset="0"/>
              </a:rPr>
              <a:t>How? </a:t>
            </a:r>
            <a:endParaRPr lang="en-IN" altLang="en-US" sz="2400" dirty="0">
              <a:cs typeface="Times New Roman" panose="02020603050405020304" pitchFamily="18" charset="0"/>
            </a:endParaRPr>
          </a:p>
        </p:txBody>
      </p:sp>
      <p:pic>
        <p:nvPicPr>
          <p:cNvPr id="52" name="Picture 51">
            <a:extLst>
              <a:ext uri="{FF2B5EF4-FFF2-40B4-BE49-F238E27FC236}">
                <a16:creationId xmlns:a16="http://schemas.microsoft.com/office/drawing/2014/main" id="{69D64F07-99CC-47B1-00A7-0899A0971BC5}"/>
              </a:ext>
            </a:extLst>
          </p:cNvPr>
          <p:cNvPicPr>
            <a:picLocks noChangeAspect="1"/>
          </p:cNvPicPr>
          <p:nvPr/>
        </p:nvPicPr>
        <p:blipFill>
          <a:blip r:embed="rId2"/>
          <a:stretch>
            <a:fillRect/>
          </a:stretch>
        </p:blipFill>
        <p:spPr>
          <a:xfrm>
            <a:off x="1707970" y="2446175"/>
            <a:ext cx="8776060" cy="3727772"/>
          </a:xfrm>
          <a:prstGeom prst="rect">
            <a:avLst/>
          </a:prstGeom>
        </p:spPr>
      </p:pic>
      <p:sp>
        <p:nvSpPr>
          <p:cNvPr id="2" name="Footer Placeholder 1">
            <a:extLst>
              <a:ext uri="{FF2B5EF4-FFF2-40B4-BE49-F238E27FC236}">
                <a16:creationId xmlns:a16="http://schemas.microsoft.com/office/drawing/2014/main" id="{A347AEF8-C7DF-3363-C964-765B66FDEBD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6584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51" name="TextBox 50">
            <a:extLst>
              <a:ext uri="{FF2B5EF4-FFF2-40B4-BE49-F238E27FC236}">
                <a16:creationId xmlns:a16="http://schemas.microsoft.com/office/drawing/2014/main" id="{C4AB5938-4D03-B9CE-A68E-94399CF1175E}"/>
              </a:ext>
            </a:extLst>
          </p:cNvPr>
          <p:cNvSpPr txBox="1"/>
          <p:nvPr/>
        </p:nvSpPr>
        <p:spPr>
          <a:xfrm>
            <a:off x="585343" y="4930043"/>
            <a:ext cx="10925453" cy="1015663"/>
          </a:xfrm>
          <a:prstGeom prst="rect">
            <a:avLst/>
          </a:prstGeom>
          <a:noFill/>
        </p:spPr>
        <p:txBody>
          <a:bodyPr wrap="square">
            <a:spAutoFit/>
          </a:bodyPr>
          <a:lstStyle/>
          <a:p>
            <a:r>
              <a:rPr lang="en-CA" sz="2000" b="1" i="0" u="none" strike="noStrike" dirty="0">
                <a:effectLst/>
              </a:rPr>
              <a:t>Example:</a:t>
            </a:r>
            <a:r>
              <a:rPr lang="en-CA" sz="2000" b="0" i="0" u="none" strike="noStrike" dirty="0">
                <a:effectLst/>
              </a:rPr>
              <a:t> Income distribution is often skewed, affecting economic policies. A right-skewed income distribution might indicate a large proportion of the population earning below the mean income, which has implications for welfare and taxation policies.</a:t>
            </a:r>
            <a:r>
              <a:rPr lang="en-IN" altLang="en-US" sz="2000" dirty="0">
                <a:cs typeface="Times New Roman" panose="02020603050405020304" pitchFamily="18" charset="0"/>
              </a:rPr>
              <a:t> </a:t>
            </a:r>
          </a:p>
        </p:txBody>
      </p:sp>
      <p:sp>
        <p:nvSpPr>
          <p:cNvPr id="2" name="TextBox 1">
            <a:extLst>
              <a:ext uri="{FF2B5EF4-FFF2-40B4-BE49-F238E27FC236}">
                <a16:creationId xmlns:a16="http://schemas.microsoft.com/office/drawing/2014/main" id="{2B1C8AAD-B94E-AFAA-4676-52A3F4FADB55}"/>
              </a:ext>
            </a:extLst>
          </p:cNvPr>
          <p:cNvSpPr txBox="1"/>
          <p:nvPr/>
        </p:nvSpPr>
        <p:spPr>
          <a:xfrm>
            <a:off x="585343" y="1405009"/>
            <a:ext cx="10579963" cy="461665"/>
          </a:xfrm>
          <a:prstGeom prst="rect">
            <a:avLst/>
          </a:prstGeom>
          <a:noFill/>
        </p:spPr>
        <p:txBody>
          <a:bodyPr wrap="square">
            <a:spAutoFit/>
          </a:bodyPr>
          <a:lstStyle/>
          <a:p>
            <a:r>
              <a:rPr lang="en-US" altLang="en-US" sz="2400" dirty="0">
                <a:cs typeface="Times New Roman" panose="02020603050405020304" pitchFamily="18" charset="0"/>
              </a:rPr>
              <a:t>Why is Skewness important? </a:t>
            </a:r>
            <a:endParaRPr lang="en-IN" altLang="en-US" sz="2400" dirty="0">
              <a:cs typeface="Times New Roman" panose="02020603050405020304" pitchFamily="18" charset="0"/>
            </a:endParaRPr>
          </a:p>
        </p:txBody>
      </p:sp>
      <p:pic>
        <p:nvPicPr>
          <p:cNvPr id="9" name="Picture 8">
            <a:extLst>
              <a:ext uri="{FF2B5EF4-FFF2-40B4-BE49-F238E27FC236}">
                <a16:creationId xmlns:a16="http://schemas.microsoft.com/office/drawing/2014/main" id="{7FAE2C65-DD91-635A-61C0-C17E22EC91FD}"/>
              </a:ext>
            </a:extLst>
          </p:cNvPr>
          <p:cNvPicPr>
            <a:picLocks noChangeAspect="1"/>
          </p:cNvPicPr>
          <p:nvPr/>
        </p:nvPicPr>
        <p:blipFill>
          <a:blip r:embed="rId2"/>
          <a:stretch>
            <a:fillRect/>
          </a:stretch>
        </p:blipFill>
        <p:spPr>
          <a:xfrm>
            <a:off x="4422086" y="1651611"/>
            <a:ext cx="7314193" cy="3106820"/>
          </a:xfrm>
          <a:prstGeom prst="rect">
            <a:avLst/>
          </a:prstGeom>
        </p:spPr>
      </p:pic>
      <p:sp>
        <p:nvSpPr>
          <p:cNvPr id="3" name="Footer Placeholder 2">
            <a:extLst>
              <a:ext uri="{FF2B5EF4-FFF2-40B4-BE49-F238E27FC236}">
                <a16:creationId xmlns:a16="http://schemas.microsoft.com/office/drawing/2014/main" id="{D96ED635-790A-0FE2-8B79-C0943CA6944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14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286976"/>
            <a:ext cx="10860091" cy="5078313"/>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3429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Misleading summary statistics</a:t>
            </a:r>
          </a:p>
          <a:p>
            <a:pPr marL="1440000"/>
            <a:r>
              <a:rPr lang="en-CA" sz="2000" b="0" i="0" u="none" strike="noStrike" dirty="0">
                <a:effectLst/>
              </a:rPr>
              <a:t>Consider an investment portfolio. Two portfolios may have the same average return (mean) and risk (standard deviation), but one might have consistent returns, while the other might have highly variable returns with occasional large gains or losses. Without understanding the shape of the return distribution, an investor might make an uninformed choice.</a:t>
            </a:r>
            <a:endParaRPr lang="en-IN" altLang="en-US" sz="2000" dirty="0">
              <a:cs typeface="Times New Roman" panose="02020603050405020304" pitchFamily="18" charset="0"/>
            </a:endParaRPr>
          </a:p>
          <a:p>
            <a:pPr marL="9000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Impact on decision making</a:t>
            </a:r>
          </a:p>
          <a:p>
            <a:pPr marL="1440000"/>
            <a:r>
              <a:rPr lang="en-CA" sz="2000" b="0" i="0" u="none" strike="noStrike" dirty="0">
                <a:effectLst/>
              </a:rPr>
              <a:t>In healthcare, suppose two treatments have the same average effectiveness (mean) and variability (SD). However, one treatment could have a right-skewed distribution, indicating that it is highly effective for some but less so for many. The other might have a normal distribution, offering moderate effectiveness uniformly.</a:t>
            </a:r>
            <a:endParaRPr lang="en-IN" altLang="en-US" sz="20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6EC019DA-BA5E-6257-43AB-27703D4CA6E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8346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445756"/>
            <a:ext cx="10678109" cy="3600986"/>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557100"/>
            <a:endParaRPr lang="en-CA" sz="2400" i="0" u="none" strike="noStrike" dirty="0">
              <a:effectLst/>
            </a:endParaRPr>
          </a:p>
          <a:p>
            <a:pPr marL="557100"/>
            <a:endParaRPr lang="en-CA" sz="2400" dirty="0"/>
          </a:p>
          <a:p>
            <a:pPr marL="557100"/>
            <a:endParaRPr lang="en-CA" sz="2400" i="0" u="none" strike="noStrike" dirty="0">
              <a:effectLst/>
            </a:endParaRPr>
          </a:p>
          <a:p>
            <a:pPr marL="900000" indent="-342900">
              <a:buFont typeface="Arial" panose="020B0604020202020204" pitchFamily="34" charset="0"/>
              <a:buChar char="•"/>
            </a:pPr>
            <a:r>
              <a:rPr lang="en-CA" sz="2400" i="0" u="none" strike="noStrike" dirty="0">
                <a:effectLst/>
              </a:rPr>
              <a:t>Applicability of </a:t>
            </a:r>
            <a:r>
              <a:rPr lang="en-CA" sz="2400" dirty="0"/>
              <a:t>s</a:t>
            </a:r>
            <a:r>
              <a:rPr lang="en-CA" sz="2400" i="0" u="none" strike="noStrike" dirty="0">
                <a:effectLst/>
              </a:rPr>
              <a:t>tatistical tests</a:t>
            </a:r>
          </a:p>
          <a:p>
            <a:pPr marL="1440000"/>
            <a:r>
              <a:rPr lang="en-CA" sz="2000" b="0" i="0" u="none" strike="noStrike" dirty="0">
                <a:effectLst/>
              </a:rPr>
              <a:t>In psychology, tests like t-tests assume normal distribution. If data is skewed, these tests might give inaccurate results. For example, analyzing survey data (like satisfaction scores) might require non-parametric tests if the data is not normally distributed.</a:t>
            </a:r>
            <a:endParaRPr lang="en-CA" sz="2000" i="0" u="none" strike="noStrike" dirty="0">
              <a:effectLst/>
            </a:endParaRPr>
          </a:p>
          <a:p>
            <a:pPr marL="557100"/>
            <a:endParaRPr lang="en-CA" sz="2400" dirty="0"/>
          </a:p>
        </p:txBody>
      </p:sp>
      <p:sp>
        <p:nvSpPr>
          <p:cNvPr id="2" name="Footer Placeholder 1">
            <a:extLst>
              <a:ext uri="{FF2B5EF4-FFF2-40B4-BE49-F238E27FC236}">
                <a16:creationId xmlns:a16="http://schemas.microsoft.com/office/drawing/2014/main" id="{B83C76F5-2875-A5EE-E1F9-B796A84DBCE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57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Takeaways </a:t>
            </a:r>
          </a:p>
        </p:txBody>
      </p:sp>
      <p:pic>
        <p:nvPicPr>
          <p:cNvPr id="47" name="Picture 46" descr="A diagram of a normal distribution&#10;&#10;Description automatically generated">
            <a:extLst>
              <a:ext uri="{FF2B5EF4-FFF2-40B4-BE49-F238E27FC236}">
                <a16:creationId xmlns:a16="http://schemas.microsoft.com/office/drawing/2014/main" id="{2D5809A2-4771-A9E7-630D-FE2965C45FC4}"/>
              </a:ext>
            </a:extLst>
          </p:cNvPr>
          <p:cNvPicPr>
            <a:picLocks noChangeAspect="1"/>
          </p:cNvPicPr>
          <p:nvPr/>
        </p:nvPicPr>
        <p:blipFill>
          <a:blip r:embed="rId2"/>
          <a:stretch>
            <a:fillRect/>
          </a:stretch>
        </p:blipFill>
        <p:spPr>
          <a:xfrm>
            <a:off x="1646219" y="1917577"/>
            <a:ext cx="8899562" cy="3448222"/>
          </a:xfrm>
          <a:prstGeom prst="rect">
            <a:avLst/>
          </a:prstGeom>
        </p:spPr>
      </p:pic>
      <p:sp>
        <p:nvSpPr>
          <p:cNvPr id="2" name="Footer Placeholder 1">
            <a:extLst>
              <a:ext uri="{FF2B5EF4-FFF2-40B4-BE49-F238E27FC236}">
                <a16:creationId xmlns:a16="http://schemas.microsoft.com/office/drawing/2014/main" id="{6C4A83CC-8162-652B-8CE5-CE0110B1981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6667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Kurtosis</a:t>
            </a:r>
          </a:p>
        </p:txBody>
      </p:sp>
      <p:sp>
        <p:nvSpPr>
          <p:cNvPr id="10" name="TextBox 9">
            <a:extLst>
              <a:ext uri="{FF2B5EF4-FFF2-40B4-BE49-F238E27FC236}">
                <a16:creationId xmlns:a16="http://schemas.microsoft.com/office/drawing/2014/main" id="{4980BD4B-DDB8-9706-D65D-4D52252045B7}"/>
              </a:ext>
            </a:extLst>
          </p:cNvPr>
          <p:cNvSpPr txBox="1"/>
          <p:nvPr/>
        </p:nvSpPr>
        <p:spPr>
          <a:xfrm>
            <a:off x="498878" y="1430175"/>
            <a:ext cx="10749130" cy="830997"/>
          </a:xfrm>
          <a:prstGeom prst="rect">
            <a:avLst/>
          </a:prstGeom>
          <a:noFill/>
        </p:spPr>
        <p:txBody>
          <a:bodyPr wrap="square">
            <a:spAutoFit/>
          </a:bodyPr>
          <a:lstStyle/>
          <a:p>
            <a:r>
              <a:rPr lang="en-IN" sz="2400" b="1" dirty="0">
                <a:solidFill>
                  <a:srgbClr val="3333CC"/>
                </a:solidFill>
              </a:rPr>
              <a:t>Kurtosis</a:t>
            </a:r>
            <a:r>
              <a:rPr lang="en-IN" sz="2400" dirty="0">
                <a:cs typeface="Times New Roman" panose="02020603050405020304" pitchFamily="18" charset="0"/>
              </a:rPr>
              <a:t> refers to the degree of flatness or </a:t>
            </a:r>
            <a:r>
              <a:rPr lang="en-IN" sz="2400" dirty="0" err="1">
                <a:cs typeface="Times New Roman" panose="02020603050405020304" pitchFamily="18" charset="0"/>
              </a:rPr>
              <a:t>peakedness</a:t>
            </a:r>
            <a:r>
              <a:rPr lang="en-IN" sz="2400" dirty="0">
                <a:cs typeface="Times New Roman" panose="02020603050405020304" pitchFamily="18" charset="0"/>
              </a:rPr>
              <a:t> which is measured relative to the </a:t>
            </a:r>
            <a:r>
              <a:rPr lang="en-IN" sz="2400" dirty="0" err="1">
                <a:cs typeface="Times New Roman" panose="02020603050405020304" pitchFamily="18" charset="0"/>
              </a:rPr>
              <a:t>peakedness</a:t>
            </a:r>
            <a:r>
              <a:rPr lang="en-IN" sz="2400" dirty="0">
                <a:cs typeface="Times New Roman" panose="02020603050405020304" pitchFamily="18" charset="0"/>
              </a:rPr>
              <a:t> of normal curve.</a:t>
            </a:r>
            <a:endParaRPr lang="en-US" sz="2400" dirty="0"/>
          </a:p>
        </p:txBody>
      </p:sp>
      <p:pic>
        <p:nvPicPr>
          <p:cNvPr id="5124" name="Picture 4" descr="Output image">
            <a:extLst>
              <a:ext uri="{FF2B5EF4-FFF2-40B4-BE49-F238E27FC236}">
                <a16:creationId xmlns:a16="http://schemas.microsoft.com/office/drawing/2014/main" id="{2A249807-D8E9-80E2-971F-FFBC1B594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61" y="2371161"/>
            <a:ext cx="6315445" cy="40382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16C3F9A-ECF1-8AED-6035-32522994044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44170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a:t>
            </a:r>
          </a:p>
        </p:txBody>
      </p:sp>
      <p:sp>
        <p:nvSpPr>
          <p:cNvPr id="3" name="TextBox 2">
            <a:extLst>
              <a:ext uri="{FF2B5EF4-FFF2-40B4-BE49-F238E27FC236}">
                <a16:creationId xmlns:a16="http://schemas.microsoft.com/office/drawing/2014/main" id="{0708B69A-4E5C-F303-E5D6-1691F835CD62}"/>
              </a:ext>
            </a:extLst>
          </p:cNvPr>
          <p:cNvSpPr txBox="1"/>
          <p:nvPr/>
        </p:nvSpPr>
        <p:spPr>
          <a:xfrm>
            <a:off x="765209" y="1502849"/>
            <a:ext cx="4943134" cy="4401205"/>
          </a:xfrm>
          <a:prstGeom prst="rect">
            <a:avLst/>
          </a:prstGeom>
          <a:noFill/>
        </p:spPr>
        <p:txBody>
          <a:bodyPr wrap="square">
            <a:spAutoFit/>
          </a:bodyPr>
          <a:lstStyle/>
          <a:p>
            <a:pPr marL="342900" indent="-342900">
              <a:buFont typeface="Arial" panose="020B0604020202020204" pitchFamily="34" charset="0"/>
              <a:buChar char="•"/>
            </a:pPr>
            <a:r>
              <a:rPr lang="en-US" sz="2000" dirty="0"/>
              <a:t>The normal distribution, or Gaussian distribution, is one of the most important and widely used probability distributions in statistics and probability theory.</a:t>
            </a:r>
          </a:p>
          <a:p>
            <a:endParaRPr lang="en-US" sz="2000" dirty="0"/>
          </a:p>
          <a:p>
            <a:pPr marL="342900" indent="-342900">
              <a:buFont typeface="Arial" panose="020B0604020202020204" pitchFamily="34" charset="0"/>
              <a:buChar char="•"/>
            </a:pPr>
            <a:r>
              <a:rPr lang="en-US" sz="2000" dirty="0"/>
              <a:t>The normal distribution is used in various applications because it approximates the distribution of many naturally occurring phenomena, such as heights, test scores, measurement errors, and IQ scores.</a:t>
            </a:r>
          </a:p>
          <a:p>
            <a:endParaRPr lang="en-US" sz="2000" dirty="0"/>
          </a:p>
          <a:p>
            <a:pPr marL="342900" indent="-342900">
              <a:buFont typeface="Arial" panose="020B0604020202020204" pitchFamily="34" charset="0"/>
              <a:buChar char="•"/>
            </a:pPr>
            <a:r>
              <a:rPr lang="en-US" sz="2000" dirty="0"/>
              <a:t>It is also fundamental in statistical hypothesis testing, confidence interval estimation, and data analysis.</a:t>
            </a:r>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5616758" y="1569293"/>
            <a:ext cx="6386741" cy="3719414"/>
          </a:xfrm>
          <a:prstGeom prst="rect">
            <a:avLst/>
          </a:prstGeom>
        </p:spPr>
      </p:pic>
      <p:sp>
        <p:nvSpPr>
          <p:cNvPr id="2" name="Footer Placeholder 1">
            <a:extLst>
              <a:ext uri="{FF2B5EF4-FFF2-40B4-BE49-F238E27FC236}">
                <a16:creationId xmlns:a16="http://schemas.microsoft.com/office/drawing/2014/main" id="{06F90621-ACA2-D558-24EF-4AC3EB9AB57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757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a:t>
            </a:r>
          </a:p>
        </p:txBody>
      </p:sp>
      <p:sp>
        <p:nvSpPr>
          <p:cNvPr id="2" name="TextBox 1">
            <a:extLst>
              <a:ext uri="{FF2B5EF4-FFF2-40B4-BE49-F238E27FC236}">
                <a16:creationId xmlns:a16="http://schemas.microsoft.com/office/drawing/2014/main" id="{6701F9FB-0EFF-3D39-C010-7965BAE32D42}"/>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876247B8-9A7F-B224-FE2C-E6A03DF62A24}"/>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3" name="Footer Placeholder 2">
            <a:extLst>
              <a:ext uri="{FF2B5EF4-FFF2-40B4-BE49-F238E27FC236}">
                <a16:creationId xmlns:a16="http://schemas.microsoft.com/office/drawing/2014/main" id="{BBDE705C-A5FA-BE8D-40E4-020B2BE0BE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Characteristics</a:t>
            </a:r>
          </a:p>
        </p:txBody>
      </p:sp>
      <p:sp>
        <p:nvSpPr>
          <p:cNvPr id="3" name="TextBox 2">
            <a:extLst>
              <a:ext uri="{FF2B5EF4-FFF2-40B4-BE49-F238E27FC236}">
                <a16:creationId xmlns:a16="http://schemas.microsoft.com/office/drawing/2014/main" id="{0708B69A-4E5C-F303-E5D6-1691F835CD62}"/>
              </a:ext>
            </a:extLst>
          </p:cNvPr>
          <p:cNvSpPr txBox="1"/>
          <p:nvPr/>
        </p:nvSpPr>
        <p:spPr>
          <a:xfrm>
            <a:off x="327257" y="1208126"/>
            <a:ext cx="11187081" cy="3693319"/>
          </a:xfrm>
          <a:prstGeom prst="rect">
            <a:avLst/>
          </a:prstGeom>
          <a:noFill/>
        </p:spPr>
        <p:txBody>
          <a:bodyPr wrap="square">
            <a:spAutoFit/>
          </a:bodyPr>
          <a:lstStyle/>
          <a:p>
            <a:r>
              <a:rPr lang="en-US" dirty="0"/>
              <a:t>Key characteristics of the normal distribution are:</a:t>
            </a:r>
          </a:p>
          <a:p>
            <a:endParaRPr lang="en-US" dirty="0"/>
          </a:p>
          <a:p>
            <a:pPr marL="342900" indent="-342900">
              <a:buFont typeface="Arial" panose="020B0604020202020204" pitchFamily="34" charset="0"/>
              <a:buChar char="•"/>
            </a:pPr>
            <a:r>
              <a:rPr lang="en-US" b="1" dirty="0"/>
              <a:t>Symmetry:</a:t>
            </a:r>
            <a:r>
              <a:rPr lang="en-US" dirty="0"/>
              <a:t> The normal distribution is symmetric around its mean (average). This means that the curve is perfectly balanced, and the mean, median, and mode of the distribution are all equal and located at the </a:t>
            </a:r>
            <a:r>
              <a:rPr lang="en-US" dirty="0" err="1"/>
              <a:t>centerof</a:t>
            </a:r>
            <a:r>
              <a:rPr lang="en-US" dirty="0"/>
              <a:t> the curve.</a:t>
            </a:r>
          </a:p>
          <a:p>
            <a:endParaRPr lang="en-US" dirty="0"/>
          </a:p>
          <a:p>
            <a:pPr marL="342900" indent="-342900">
              <a:buFont typeface="Arial" panose="020B0604020202020204" pitchFamily="34" charset="0"/>
              <a:buChar char="•"/>
            </a:pPr>
            <a:r>
              <a:rPr lang="en-US" b="1" dirty="0"/>
              <a:t>Bell-shaped:</a:t>
            </a:r>
            <a:r>
              <a:rPr lang="en-US" dirty="0"/>
              <a:t> The normal distribution curve is bell-shaped, with the highest point (the peak) occurring at the mean.</a:t>
            </a:r>
          </a:p>
          <a:p>
            <a:endParaRPr lang="en-US" dirty="0"/>
          </a:p>
          <a:p>
            <a:pPr marL="342900" indent="-342900">
              <a:buFont typeface="Arial" panose="020B0604020202020204" pitchFamily="34" charset="0"/>
              <a:buChar char="•"/>
            </a:pPr>
            <a:r>
              <a:rPr lang="en-US" b="1" dirty="0"/>
              <a:t>Continuous:</a:t>
            </a:r>
            <a:r>
              <a:rPr lang="en-US" dirty="0"/>
              <a:t> The normal distribution is a continuous probability distribution, meaning it can take any real value within its range.</a:t>
            </a:r>
          </a:p>
          <a:p>
            <a:endParaRPr lang="en-US" dirty="0"/>
          </a:p>
          <a:p>
            <a:pPr marL="342900" indent="-342900">
              <a:buFont typeface="Arial" panose="020B0604020202020204" pitchFamily="34" charset="0"/>
              <a:buChar char="•"/>
            </a:pPr>
            <a:r>
              <a:rPr lang="en-US" b="1" dirty="0"/>
              <a:t>Parameters:</a:t>
            </a:r>
            <a:r>
              <a:rPr lang="en-US" dirty="0"/>
              <a:t> The normal distribution is fully characterized by two parameters: the mean (</a:t>
            </a:r>
            <a:r>
              <a:rPr lang="el-GR" dirty="0"/>
              <a:t>μ) </a:t>
            </a:r>
            <a:r>
              <a:rPr lang="en-US" dirty="0"/>
              <a:t>and the standard deviation (</a:t>
            </a:r>
            <a:r>
              <a:rPr lang="el-GR" dirty="0"/>
              <a:t>σ).</a:t>
            </a:r>
          </a:p>
          <a:p>
            <a:endParaRPr lang="el-GR" dirty="0"/>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8753384" y="4551833"/>
            <a:ext cx="3293614" cy="1918085"/>
          </a:xfrm>
          <a:prstGeom prst="rect">
            <a:avLst/>
          </a:prstGeom>
        </p:spPr>
      </p:pic>
      <p:sp>
        <p:nvSpPr>
          <p:cNvPr id="9" name="TextBox 8">
            <a:extLst>
              <a:ext uri="{FF2B5EF4-FFF2-40B4-BE49-F238E27FC236}">
                <a16:creationId xmlns:a16="http://schemas.microsoft.com/office/drawing/2014/main" id="{F118B9EE-59E9-1D03-66C8-0F2D82357F7E}"/>
              </a:ext>
            </a:extLst>
          </p:cNvPr>
          <p:cNvSpPr txBox="1"/>
          <p:nvPr/>
        </p:nvSpPr>
        <p:spPr>
          <a:xfrm>
            <a:off x="327257" y="4775755"/>
            <a:ext cx="7918142" cy="1200329"/>
          </a:xfrm>
          <a:prstGeom prst="rect">
            <a:avLst/>
          </a:prstGeom>
          <a:noFill/>
        </p:spPr>
        <p:txBody>
          <a:bodyPr wrap="square">
            <a:spAutoFit/>
          </a:bodyPr>
          <a:lstStyle/>
          <a:p>
            <a:pPr marL="342900" indent="-342900">
              <a:buFont typeface="Arial" panose="020B0604020202020204" pitchFamily="34" charset="0"/>
              <a:buChar char="•"/>
            </a:pPr>
            <a:r>
              <a:rPr lang="en-US" b="1" dirty="0"/>
              <a:t>Empirical Rule:</a:t>
            </a:r>
            <a:r>
              <a:rPr lang="en-US" dirty="0"/>
              <a:t> The normal distribution follows the empirical rule, also known as the 68-95-99.7 rule, which states that approximately 68% of the data falls within one standard deviation of the mean, 95% falls within two standard deviations, and 99.7% falls within three standard deviations.</a:t>
            </a:r>
          </a:p>
        </p:txBody>
      </p:sp>
      <p:sp>
        <p:nvSpPr>
          <p:cNvPr id="2" name="Footer Placeholder 1">
            <a:extLst>
              <a:ext uri="{FF2B5EF4-FFF2-40B4-BE49-F238E27FC236}">
                <a16:creationId xmlns:a16="http://schemas.microsoft.com/office/drawing/2014/main" id="{DDBF5DCE-30FE-9EF9-4991-7B9563F2DE6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731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900000" indent="-180000">
              <a:buFont typeface="Arial" panose="020B0604020202020204" pitchFamily="34" charset="0"/>
              <a:buChar char="•"/>
            </a:pPr>
            <a:r>
              <a:rPr lang="en-CA" sz="2000" dirty="0">
                <a:highlight>
                  <a:srgbClr val="00FFFF"/>
                </a:highlight>
              </a:rPr>
              <a:t>Measures of Association (Covariance, Correlation)</a:t>
            </a:r>
          </a:p>
        </p:txBody>
      </p:sp>
      <p:sp>
        <p:nvSpPr>
          <p:cNvPr id="2" name="Footer Placeholder 1">
            <a:extLst>
              <a:ext uri="{FF2B5EF4-FFF2-40B4-BE49-F238E27FC236}">
                <a16:creationId xmlns:a16="http://schemas.microsoft.com/office/drawing/2014/main" id="{1E20C85E-4911-2272-5910-491751ACBCB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12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d. Measures of Association</a:t>
            </a:r>
          </a:p>
          <a:p>
            <a:pPr marL="609600" indent="-609600">
              <a:buFontTx/>
              <a:buNone/>
            </a:pPr>
            <a:endParaRPr lang="en-US" altLang="en-US" sz="2400" b="1" dirty="0"/>
          </a:p>
          <a:p>
            <a:r>
              <a:rPr lang="en-US" altLang="en-US" sz="2600" dirty="0"/>
              <a:t>So far, we have been analyzing summary statistics that describe aspects of a single list of numbers. Frequently, however, we are interested in how variables behave together. </a:t>
            </a:r>
          </a:p>
          <a:p>
            <a:pPr marL="0" indent="0">
              <a:buNone/>
            </a:pPr>
            <a:endParaRPr lang="en-US" sz="2400" b="1" dirty="0"/>
          </a:p>
          <a:p>
            <a:pPr algn="l">
              <a:buFont typeface="Arial" panose="020B0604020202020204" pitchFamily="34" charset="0"/>
              <a:buChar char="•"/>
            </a:pPr>
            <a:r>
              <a:rPr lang="en-CA" sz="2600" b="1" dirty="0">
                <a:solidFill>
                  <a:srgbClr val="297ED4"/>
                </a:solidFill>
              </a:rPr>
              <a:t>Covariance</a:t>
            </a:r>
            <a:r>
              <a:rPr lang="en-CA" sz="2600" b="0" i="0" u="none" strike="noStrike" dirty="0">
                <a:effectLst/>
              </a:rPr>
              <a:t> and </a:t>
            </a:r>
            <a:r>
              <a:rPr lang="en-CA" sz="2600" b="1" dirty="0">
                <a:solidFill>
                  <a:srgbClr val="297ED4"/>
                </a:solidFill>
              </a:rPr>
              <a:t>Correlation</a:t>
            </a:r>
            <a:r>
              <a:rPr lang="en-CA" sz="2600" b="0" i="0" u="none" strike="noStrike" dirty="0">
                <a:effectLst/>
              </a:rPr>
              <a:t> are statistical tools used to measure the relationship between two variables.</a:t>
            </a:r>
          </a:p>
          <a:p>
            <a:pPr algn="l">
              <a:buFont typeface="Arial" panose="020B0604020202020204" pitchFamily="34" charset="0"/>
              <a:buChar char="•"/>
            </a:pPr>
            <a:endParaRPr lang="en-CA" sz="2600" b="0" i="0" u="none" strike="noStrike" dirty="0">
              <a:effectLst/>
            </a:endParaRPr>
          </a:p>
          <a:p>
            <a:pPr algn="l">
              <a:buFont typeface="Arial" panose="020B0604020202020204" pitchFamily="34" charset="0"/>
              <a:buChar char="•"/>
            </a:pPr>
            <a:r>
              <a:rPr lang="en-CA" sz="2600" b="0" i="0" u="none" strike="noStrike" dirty="0">
                <a:effectLst/>
              </a:rPr>
              <a:t>They help us understand whether variables move together or in opposite directions.</a:t>
            </a:r>
          </a:p>
          <a:p>
            <a:endParaRPr lang="en-CA" sz="2400" b="1" dirty="0">
              <a:solidFill>
                <a:srgbClr val="3333CC"/>
              </a:solidFill>
            </a:endParaRPr>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7ADAD614-7C25-0BF1-26C4-D2A30ACE927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862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318676"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b="1" dirty="0">
                <a:solidFill>
                  <a:srgbClr val="297ED4"/>
                </a:solidFill>
              </a:rPr>
              <a:t>Covariance</a:t>
            </a:r>
            <a:r>
              <a:rPr lang="en-CA" sz="2400" b="0" i="0" u="none" strike="noStrike" dirty="0">
                <a:effectLst/>
              </a:rPr>
              <a:t> is a measure that indicates the extent to which two variables change together.</a:t>
            </a: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A positive value means that if one variable increases, the other tends to increase as well. A negative value indicates the opposite. </a:t>
            </a:r>
            <a:r>
              <a:rPr lang="en-CA" sz="2400" b="0" i="0" u="none" strike="noStrike" dirty="0">
                <a:solidFill>
                  <a:srgbClr val="222222"/>
                </a:solidFill>
                <a:effectLst/>
              </a:rPr>
              <a:t>The covariance values range from -∞ to +∞. </a:t>
            </a:r>
            <a:endParaRPr lang="en-CA" sz="2400" b="0" i="0" u="none" strike="noStrike" dirty="0">
              <a:effectLst/>
            </a:endParaRPr>
          </a:p>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Example: Ice cream sales and temperature. As temperature increases (hotter days), ice cream sales increase, indicating a positive covariance.</a:t>
            </a:r>
          </a:p>
        </p:txBody>
      </p:sp>
      <p:pic>
        <p:nvPicPr>
          <p:cNvPr id="6" name="Picture 5" descr="A couple of people skating on ice&#10;&#10;Description automatically generated">
            <a:extLst>
              <a:ext uri="{FF2B5EF4-FFF2-40B4-BE49-F238E27FC236}">
                <a16:creationId xmlns:a16="http://schemas.microsoft.com/office/drawing/2014/main" id="{6E2A4E1B-E94F-5799-07BE-3F22093BB644}"/>
              </a:ext>
            </a:extLst>
          </p:cNvPr>
          <p:cNvPicPr>
            <a:picLocks noChangeAspect="1"/>
          </p:cNvPicPr>
          <p:nvPr/>
        </p:nvPicPr>
        <p:blipFill>
          <a:blip r:embed="rId2"/>
          <a:stretch>
            <a:fillRect/>
          </a:stretch>
        </p:blipFill>
        <p:spPr>
          <a:xfrm>
            <a:off x="8203096" y="1635747"/>
            <a:ext cx="3511514" cy="4442791"/>
          </a:xfrm>
          <a:prstGeom prst="rect">
            <a:avLst/>
          </a:prstGeom>
        </p:spPr>
      </p:pic>
      <p:sp>
        <p:nvSpPr>
          <p:cNvPr id="3" name="Footer Placeholder 2">
            <a:extLst>
              <a:ext uri="{FF2B5EF4-FFF2-40B4-BE49-F238E27FC236}">
                <a16:creationId xmlns:a16="http://schemas.microsoft.com/office/drawing/2014/main" id="{21676ABF-3A2B-CCC4-6C83-0366A010B4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43381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577094"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Covariance values are not standardized and can range from negative to positive infinity.</a:t>
            </a:r>
          </a:p>
          <a:p>
            <a:pPr marL="0" indent="0" algn="l">
              <a:buNone/>
            </a:pPr>
            <a:endParaRPr lang="en-CA" sz="2400" b="0" i="0" u="none" strike="noStrike" dirty="0">
              <a:effectLst/>
            </a:endParaRPr>
          </a:p>
          <a:p>
            <a:pPr marL="0" indent="0" algn="l">
              <a:buNone/>
            </a:pPr>
            <a:endParaRPr lang="en-CA" sz="2400" b="0" i="0" u="none" strike="noStrike" dirty="0">
              <a:effectLst/>
            </a:endParaRP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Because of this, it's hard to understand the strength of the relationship from covariance alone.</a:t>
            </a:r>
          </a:p>
          <a:p>
            <a:pPr algn="l">
              <a:buFont typeface="Arial" panose="020B0604020202020204" pitchFamily="34" charset="0"/>
              <a:buChar char="•"/>
            </a:pPr>
            <a:endParaRPr lang="en-CA" sz="2400" dirty="0"/>
          </a:p>
          <a:p>
            <a:pPr marL="0" indent="0" algn="l">
              <a:buNone/>
            </a:pPr>
            <a:endParaRPr lang="en-CA" sz="2400" dirty="0"/>
          </a:p>
          <a:p>
            <a:pPr marL="0" indent="0" algn="l">
              <a:buNone/>
            </a:pPr>
            <a:endParaRPr lang="en-CA" sz="2400" b="0" i="0" u="none" strike="noStrike" dirty="0">
              <a:effectLst/>
            </a:endParaRPr>
          </a:p>
        </p:txBody>
      </p:sp>
      <p:sp>
        <p:nvSpPr>
          <p:cNvPr id="3" name="Footer Placeholder 2">
            <a:extLst>
              <a:ext uri="{FF2B5EF4-FFF2-40B4-BE49-F238E27FC236}">
                <a16:creationId xmlns:a16="http://schemas.microsoft.com/office/drawing/2014/main" id="{CC4A3EA0-B17B-A069-6FE8-44DD6234DDC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89055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765208" y="1372648"/>
            <a:ext cx="10986213" cy="2275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000" b="1" dirty="0">
                <a:solidFill>
                  <a:srgbClr val="297ED4"/>
                </a:solidFill>
              </a:rPr>
              <a:t>Correlation</a:t>
            </a:r>
            <a:r>
              <a:rPr lang="en-CA" sz="2000" dirty="0"/>
              <a:t> also measures the strength and direction of the relationship between two variables.</a:t>
            </a:r>
          </a:p>
          <a:p>
            <a:pPr marL="0" indent="0">
              <a:buNone/>
            </a:pPr>
            <a:endParaRPr lang="en-CA" sz="2000" dirty="0">
              <a:effectLst/>
            </a:endParaRPr>
          </a:p>
          <a:p>
            <a:r>
              <a:rPr lang="en-CA" sz="2000" b="0" i="0" u="none" strike="noStrike" dirty="0">
                <a:effectLst/>
              </a:rPr>
              <a:t>Unlike </a:t>
            </a:r>
            <a:r>
              <a:rPr lang="en-CA" sz="2000" dirty="0"/>
              <a:t>covariance</a:t>
            </a:r>
            <a:r>
              <a:rPr lang="en-CA" sz="2000" b="0" i="0" u="none" strike="noStrike" dirty="0">
                <a:effectLst/>
              </a:rPr>
              <a:t>, </a:t>
            </a:r>
            <a:r>
              <a:rPr lang="en-CA" sz="2000" b="1" dirty="0">
                <a:solidFill>
                  <a:srgbClr val="297ED4"/>
                </a:solidFill>
              </a:rPr>
              <a:t>correlation</a:t>
            </a:r>
            <a:r>
              <a:rPr lang="en-CA" sz="2000" b="0" i="0" u="none" strike="noStrike" dirty="0">
                <a:effectLst/>
              </a:rPr>
              <a:t> values are standardized between </a:t>
            </a:r>
            <a:r>
              <a:rPr lang="en-CA" sz="2000" b="1" dirty="0">
                <a:solidFill>
                  <a:srgbClr val="297ED4"/>
                </a:solidFill>
              </a:rPr>
              <a:t>-1</a:t>
            </a:r>
            <a:r>
              <a:rPr lang="en-CA" sz="2000" b="0" i="0" u="none" strike="noStrike" dirty="0">
                <a:effectLst/>
              </a:rPr>
              <a:t> and </a:t>
            </a:r>
            <a:r>
              <a:rPr lang="en-CA" sz="2000" b="1" dirty="0">
                <a:solidFill>
                  <a:srgbClr val="297ED4"/>
                </a:solidFill>
              </a:rPr>
              <a:t>1</a:t>
            </a:r>
            <a:r>
              <a:rPr lang="en-CA" sz="2000" b="0" i="0" u="none" strike="noStrike" dirty="0">
                <a:effectLst/>
              </a:rPr>
              <a:t>.</a:t>
            </a:r>
          </a:p>
          <a:p>
            <a:pPr marL="0" indent="0">
              <a:buNone/>
            </a:pPr>
            <a:endParaRPr lang="en-US" altLang="en-US" sz="2000" dirty="0"/>
          </a:p>
          <a:p>
            <a:r>
              <a:rPr lang="en-CA" sz="2000" dirty="0"/>
              <a:t>A correlation of 1 means a perfect positive relationship, -1 means a perfect negative relationship, and 0 means no relationship.</a:t>
            </a:r>
            <a:endParaRPr lang="en-US" altLang="en-US" sz="2000" dirty="0"/>
          </a:p>
        </p:txBody>
      </p:sp>
      <p:pic>
        <p:nvPicPr>
          <p:cNvPr id="3" name="Picture 2">
            <a:extLst>
              <a:ext uri="{FF2B5EF4-FFF2-40B4-BE49-F238E27FC236}">
                <a16:creationId xmlns:a16="http://schemas.microsoft.com/office/drawing/2014/main" id="{D4ECE0F9-C53B-E6A9-09F0-0E23DFAE247F}"/>
              </a:ext>
            </a:extLst>
          </p:cNvPr>
          <p:cNvPicPr>
            <a:picLocks noChangeAspect="1"/>
          </p:cNvPicPr>
          <p:nvPr/>
        </p:nvPicPr>
        <p:blipFill>
          <a:blip r:embed="rId2"/>
          <a:stretch>
            <a:fillRect/>
          </a:stretch>
        </p:blipFill>
        <p:spPr>
          <a:xfrm>
            <a:off x="1264293" y="3753220"/>
            <a:ext cx="9663414" cy="2648251"/>
          </a:xfrm>
          <a:prstGeom prst="rect">
            <a:avLst/>
          </a:prstGeom>
        </p:spPr>
      </p:pic>
      <p:sp>
        <p:nvSpPr>
          <p:cNvPr id="6" name="Footer Placeholder 5">
            <a:extLst>
              <a:ext uri="{FF2B5EF4-FFF2-40B4-BE49-F238E27FC236}">
                <a16:creationId xmlns:a16="http://schemas.microsoft.com/office/drawing/2014/main" id="{A1F9EB6C-51CF-1A13-37F4-7543DFCBCEA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0204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8" y="1564053"/>
            <a:ext cx="836228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dirty="0"/>
              <a:t>Think of correlation as a standardized score that tells you if variables like to move together, in opposite directions, or act independently of each other.</a:t>
            </a:r>
          </a:p>
          <a:p>
            <a:pPr algn="l">
              <a:buFont typeface="Arial" panose="020B0604020202020204" pitchFamily="34" charset="0"/>
              <a:buChar char="•"/>
            </a:pPr>
            <a:endParaRPr lang="en-CA" sz="2400" dirty="0"/>
          </a:p>
          <a:p>
            <a:pPr algn="l">
              <a:buFont typeface="Arial" panose="020B0604020202020204" pitchFamily="34" charset="0"/>
              <a:buChar char="•"/>
            </a:pPr>
            <a:r>
              <a:rPr lang="en-CA" sz="2400" dirty="0"/>
              <a:t>Example: Studying and grades. Generally, as studying increases, grades tend to increase, suggesting a positive correlation.</a:t>
            </a:r>
          </a:p>
          <a:p>
            <a:pPr marL="0" indent="0">
              <a:buNone/>
            </a:pPr>
            <a:endParaRPr lang="en-US" altLang="en-US" sz="2400" dirty="0"/>
          </a:p>
          <a:p>
            <a:pPr marL="0" indent="0">
              <a:buNone/>
            </a:pPr>
            <a:endParaRPr lang="en-US" altLang="en-US" sz="2400" dirty="0"/>
          </a:p>
          <a:p>
            <a:r>
              <a:rPr lang="en-US" altLang="en-US" sz="2400" dirty="0"/>
              <a:t>To measure correlation, we can calculate the </a:t>
            </a:r>
            <a:r>
              <a:rPr lang="en-US" altLang="en-US" sz="2400" b="1" dirty="0">
                <a:solidFill>
                  <a:srgbClr val="297ED4"/>
                </a:solidFill>
              </a:rPr>
              <a:t>Pearson Correlation Coefficient.</a:t>
            </a:r>
            <a:r>
              <a:rPr lang="en-US" altLang="en-US" sz="2400" dirty="0"/>
              <a:t> </a:t>
            </a:r>
          </a:p>
          <a:p>
            <a:pPr>
              <a:lnSpc>
                <a:spcPct val="110000"/>
              </a:lnSpc>
              <a:spcBef>
                <a:spcPct val="50000"/>
              </a:spcBef>
              <a:buClr>
                <a:srgbClr val="CC0000"/>
              </a:buClr>
              <a:buFont typeface="Wingdings" pitchFamily="2" charset="2"/>
              <a:buNone/>
            </a:pPr>
            <a:r>
              <a:rPr lang="en-US" altLang="en-US" sz="2400" dirty="0"/>
              <a:t>	</a:t>
            </a:r>
            <a:endParaRPr lang="en-CA" sz="2400" dirty="0"/>
          </a:p>
        </p:txBody>
      </p:sp>
      <p:pic>
        <p:nvPicPr>
          <p:cNvPr id="9" name="Picture 8" descr="A math equation with black text&#10;&#10;Description automatically generated with medium confidence">
            <a:extLst>
              <a:ext uri="{FF2B5EF4-FFF2-40B4-BE49-F238E27FC236}">
                <a16:creationId xmlns:a16="http://schemas.microsoft.com/office/drawing/2014/main" id="{92869446-15C7-B2F0-BA6C-0C5FED20BF12}"/>
              </a:ext>
            </a:extLst>
          </p:cNvPr>
          <p:cNvPicPr>
            <a:picLocks noChangeAspect="1"/>
          </p:cNvPicPr>
          <p:nvPr/>
        </p:nvPicPr>
        <p:blipFill>
          <a:blip r:embed="rId2"/>
          <a:stretch>
            <a:fillRect/>
          </a:stretch>
        </p:blipFill>
        <p:spPr>
          <a:xfrm>
            <a:off x="8630808" y="5173956"/>
            <a:ext cx="3271156" cy="982919"/>
          </a:xfrm>
          <a:prstGeom prst="rect">
            <a:avLst/>
          </a:prstGeom>
        </p:spPr>
      </p:pic>
      <p:sp>
        <p:nvSpPr>
          <p:cNvPr id="3" name="Footer Placeholder 2">
            <a:extLst>
              <a:ext uri="{FF2B5EF4-FFF2-40B4-BE49-F238E27FC236}">
                <a16:creationId xmlns:a16="http://schemas.microsoft.com/office/drawing/2014/main" id="{26FCA881-FE86-7AE6-59C1-32EE2092E1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14122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Pearson Correlation Coefficient</a:t>
            </a:r>
          </a:p>
        </p:txBody>
      </p:sp>
      <p:sp>
        <p:nvSpPr>
          <p:cNvPr id="3" name="TextBox 2">
            <a:extLst>
              <a:ext uri="{FF2B5EF4-FFF2-40B4-BE49-F238E27FC236}">
                <a16:creationId xmlns:a16="http://schemas.microsoft.com/office/drawing/2014/main" id="{DF3A1A0F-9CAC-6137-B888-D8CAC508701B}"/>
              </a:ext>
            </a:extLst>
          </p:cNvPr>
          <p:cNvSpPr txBox="1"/>
          <p:nvPr/>
        </p:nvSpPr>
        <p:spPr>
          <a:xfrm>
            <a:off x="765208" y="1605937"/>
            <a:ext cx="6094520" cy="461665"/>
          </a:xfrm>
          <a:prstGeom prst="rect">
            <a:avLst/>
          </a:prstGeom>
          <a:noFill/>
        </p:spPr>
        <p:txBody>
          <a:bodyPr wrap="square">
            <a:spAutoFit/>
          </a:bodyPr>
          <a:lstStyle/>
          <a:p>
            <a:r>
              <a:rPr lang="en-US" sz="2400" dirty="0"/>
              <a:t>Example: </a:t>
            </a:r>
          </a:p>
        </p:txBody>
      </p:sp>
      <p:graphicFrame>
        <p:nvGraphicFramePr>
          <p:cNvPr id="16" name="Table 15">
            <a:extLst>
              <a:ext uri="{FF2B5EF4-FFF2-40B4-BE49-F238E27FC236}">
                <a16:creationId xmlns:a16="http://schemas.microsoft.com/office/drawing/2014/main" id="{1A7B351E-39E4-3A06-32FB-446E748EED18}"/>
              </a:ext>
            </a:extLst>
          </p:cNvPr>
          <p:cNvGraphicFramePr>
            <a:graphicFrameLocks noGrp="1"/>
          </p:cNvGraphicFramePr>
          <p:nvPr>
            <p:extLst>
              <p:ext uri="{D42A27DB-BD31-4B8C-83A1-F6EECF244321}">
                <p14:modId xmlns:p14="http://schemas.microsoft.com/office/powerpoint/2010/main" val="3146053855"/>
              </p:ext>
            </p:extLst>
          </p:nvPr>
        </p:nvGraphicFramePr>
        <p:xfrm>
          <a:off x="8076427" y="1286976"/>
          <a:ext cx="3263395" cy="4444488"/>
        </p:xfrm>
        <a:graphic>
          <a:graphicData uri="http://schemas.openxmlformats.org/drawingml/2006/table">
            <a:tbl>
              <a:tblPr firstRow="1" bandRow="1">
                <a:tableStyleId>{C083E6E3-FA7D-4D7B-A595-EF9225AFEA82}</a:tableStyleId>
              </a:tblPr>
              <a:tblGrid>
                <a:gridCol w="1505616">
                  <a:extLst>
                    <a:ext uri="{9D8B030D-6E8A-4147-A177-3AD203B41FA5}">
                      <a16:colId xmlns:a16="http://schemas.microsoft.com/office/drawing/2014/main" val="3415568291"/>
                    </a:ext>
                  </a:extLst>
                </a:gridCol>
                <a:gridCol w="1757779">
                  <a:extLst>
                    <a:ext uri="{9D8B030D-6E8A-4147-A177-3AD203B41FA5}">
                      <a16:colId xmlns:a16="http://schemas.microsoft.com/office/drawing/2014/main" val="3852727093"/>
                    </a:ext>
                  </a:extLst>
                </a:gridCol>
              </a:tblGrid>
              <a:tr h="370374">
                <a:tc>
                  <a:txBody>
                    <a:bodyPr/>
                    <a:lstStyle/>
                    <a:p>
                      <a:r>
                        <a:rPr lang="en-US" dirty="0"/>
                        <a:t>Study Hours</a:t>
                      </a:r>
                    </a:p>
                  </a:txBody>
                  <a:tcPr/>
                </a:tc>
                <a:tc>
                  <a:txBody>
                    <a:bodyPr/>
                    <a:lstStyle/>
                    <a:p>
                      <a:r>
                        <a:rPr lang="en-US" dirty="0"/>
                        <a:t>Score</a:t>
                      </a:r>
                    </a:p>
                  </a:txBody>
                  <a:tcPr/>
                </a:tc>
                <a:extLst>
                  <a:ext uri="{0D108BD9-81ED-4DB2-BD59-A6C34878D82A}">
                    <a16:rowId xmlns:a16="http://schemas.microsoft.com/office/drawing/2014/main" val="276497525"/>
                  </a:ext>
                </a:extLst>
              </a:tr>
              <a:tr h="370374">
                <a:tc>
                  <a:txBody>
                    <a:bodyPr/>
                    <a:lstStyle/>
                    <a:p>
                      <a:r>
                        <a:rPr lang="en-US" dirty="0"/>
                        <a:t>2</a:t>
                      </a:r>
                    </a:p>
                  </a:txBody>
                  <a:tcPr/>
                </a:tc>
                <a:tc>
                  <a:txBody>
                    <a:bodyPr/>
                    <a:lstStyle/>
                    <a:p>
                      <a:r>
                        <a:rPr lang="en-US" dirty="0"/>
                        <a:t>65</a:t>
                      </a:r>
                    </a:p>
                  </a:txBody>
                  <a:tcPr/>
                </a:tc>
                <a:extLst>
                  <a:ext uri="{0D108BD9-81ED-4DB2-BD59-A6C34878D82A}">
                    <a16:rowId xmlns:a16="http://schemas.microsoft.com/office/drawing/2014/main" val="1632342776"/>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2483944379"/>
                  </a:ext>
                </a:extLst>
              </a:tr>
              <a:tr h="370374">
                <a:tc>
                  <a:txBody>
                    <a:bodyPr/>
                    <a:lstStyle/>
                    <a:p>
                      <a:r>
                        <a:rPr lang="en-US" dirty="0"/>
                        <a:t>1</a:t>
                      </a:r>
                    </a:p>
                  </a:txBody>
                  <a:tcPr/>
                </a:tc>
                <a:tc>
                  <a:txBody>
                    <a:bodyPr/>
                    <a:lstStyle/>
                    <a:p>
                      <a:r>
                        <a:rPr lang="en-US" dirty="0"/>
                        <a:t>60</a:t>
                      </a:r>
                    </a:p>
                  </a:txBody>
                  <a:tcPr/>
                </a:tc>
                <a:extLst>
                  <a:ext uri="{0D108BD9-81ED-4DB2-BD59-A6C34878D82A}">
                    <a16:rowId xmlns:a16="http://schemas.microsoft.com/office/drawing/2014/main" val="1161593281"/>
                  </a:ext>
                </a:extLst>
              </a:tr>
              <a:tr h="370374">
                <a:tc>
                  <a:txBody>
                    <a:bodyPr/>
                    <a:lstStyle/>
                    <a:p>
                      <a:r>
                        <a:rPr lang="en-US" dirty="0"/>
                        <a:t>4</a:t>
                      </a:r>
                    </a:p>
                  </a:txBody>
                  <a:tcPr/>
                </a:tc>
                <a:tc>
                  <a:txBody>
                    <a:bodyPr/>
                    <a:lstStyle/>
                    <a:p>
                      <a:r>
                        <a:rPr lang="en-US" dirty="0"/>
                        <a:t>85</a:t>
                      </a:r>
                    </a:p>
                  </a:txBody>
                  <a:tcPr/>
                </a:tc>
                <a:extLst>
                  <a:ext uri="{0D108BD9-81ED-4DB2-BD59-A6C34878D82A}">
                    <a16:rowId xmlns:a16="http://schemas.microsoft.com/office/drawing/2014/main" val="701262432"/>
                  </a:ext>
                </a:extLst>
              </a:tr>
              <a:tr h="370374">
                <a:tc>
                  <a:txBody>
                    <a:bodyPr/>
                    <a:lstStyle/>
                    <a:p>
                      <a:r>
                        <a:rPr lang="en-US" dirty="0"/>
                        <a:t>2</a:t>
                      </a:r>
                    </a:p>
                  </a:txBody>
                  <a:tcPr/>
                </a:tc>
                <a:tc>
                  <a:txBody>
                    <a:bodyPr/>
                    <a:lstStyle/>
                    <a:p>
                      <a:r>
                        <a:rPr lang="en-US" dirty="0"/>
                        <a:t>70</a:t>
                      </a:r>
                    </a:p>
                  </a:txBody>
                  <a:tcPr/>
                </a:tc>
                <a:extLst>
                  <a:ext uri="{0D108BD9-81ED-4DB2-BD59-A6C34878D82A}">
                    <a16:rowId xmlns:a16="http://schemas.microsoft.com/office/drawing/2014/main" val="1394872242"/>
                  </a:ext>
                </a:extLst>
              </a:tr>
              <a:tr h="370374">
                <a:tc>
                  <a:txBody>
                    <a:bodyPr/>
                    <a:lstStyle/>
                    <a:p>
                      <a:r>
                        <a:rPr lang="en-US" dirty="0"/>
                        <a:t>5</a:t>
                      </a:r>
                    </a:p>
                  </a:txBody>
                  <a:tcPr/>
                </a:tc>
                <a:tc>
                  <a:txBody>
                    <a:bodyPr/>
                    <a:lstStyle/>
                    <a:p>
                      <a:r>
                        <a:rPr lang="en-US" dirty="0"/>
                        <a:t>90</a:t>
                      </a:r>
                    </a:p>
                  </a:txBody>
                  <a:tcPr/>
                </a:tc>
                <a:extLst>
                  <a:ext uri="{0D108BD9-81ED-4DB2-BD59-A6C34878D82A}">
                    <a16:rowId xmlns:a16="http://schemas.microsoft.com/office/drawing/2014/main" val="3786495489"/>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3965320093"/>
                  </a:ext>
                </a:extLst>
              </a:tr>
              <a:tr h="370374">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771049672"/>
                  </a:ext>
                </a:extLst>
              </a:tr>
              <a:tr h="370374">
                <a:tc>
                  <a:txBody>
                    <a:bodyPr/>
                    <a:lstStyle/>
                    <a:p>
                      <a:r>
                        <a:rPr lang="en-US" dirty="0"/>
                        <a:t>2</a:t>
                      </a:r>
                    </a:p>
                  </a:txBody>
                  <a:tcPr/>
                </a:tc>
                <a:tc>
                  <a:txBody>
                    <a:bodyPr/>
                    <a:lstStyle/>
                    <a:p>
                      <a:r>
                        <a:rPr lang="en-US" dirty="0"/>
                        <a:t>68</a:t>
                      </a:r>
                    </a:p>
                  </a:txBody>
                  <a:tcPr/>
                </a:tc>
                <a:extLst>
                  <a:ext uri="{0D108BD9-81ED-4DB2-BD59-A6C34878D82A}">
                    <a16:rowId xmlns:a16="http://schemas.microsoft.com/office/drawing/2014/main" val="4186807397"/>
                  </a:ext>
                </a:extLst>
              </a:tr>
              <a:tr h="370374">
                <a:tc>
                  <a:txBody>
                    <a:bodyPr/>
                    <a:lstStyle/>
                    <a:p>
                      <a:r>
                        <a:rPr lang="en-US" dirty="0"/>
                        <a:t>6</a:t>
                      </a:r>
                    </a:p>
                  </a:txBody>
                  <a:tcPr/>
                </a:tc>
                <a:tc>
                  <a:txBody>
                    <a:bodyPr/>
                    <a:lstStyle/>
                    <a:p>
                      <a:r>
                        <a:rPr lang="en-US" dirty="0"/>
                        <a:t>95</a:t>
                      </a:r>
                    </a:p>
                  </a:txBody>
                  <a:tcPr/>
                </a:tc>
                <a:extLst>
                  <a:ext uri="{0D108BD9-81ED-4DB2-BD59-A6C34878D82A}">
                    <a16:rowId xmlns:a16="http://schemas.microsoft.com/office/drawing/2014/main" val="1650913014"/>
                  </a:ext>
                </a:extLst>
              </a:tr>
              <a:tr h="370374">
                <a:tc>
                  <a:txBody>
                    <a:bodyPr/>
                    <a:lstStyle/>
                    <a:p>
                      <a:r>
                        <a:rPr lang="en-US" b="1" dirty="0"/>
                        <a:t>r = </a:t>
                      </a:r>
                    </a:p>
                  </a:txBody>
                  <a:tcPr/>
                </a:tc>
                <a:tc>
                  <a:txBody>
                    <a:bodyPr/>
                    <a:lstStyle/>
                    <a:p>
                      <a:r>
                        <a:rPr lang="en-US" b="1" dirty="0"/>
                        <a:t>0.987</a:t>
                      </a:r>
                    </a:p>
                  </a:txBody>
                  <a:tcPr/>
                </a:tc>
                <a:extLst>
                  <a:ext uri="{0D108BD9-81ED-4DB2-BD59-A6C34878D82A}">
                    <a16:rowId xmlns:a16="http://schemas.microsoft.com/office/drawing/2014/main" val="257079790"/>
                  </a:ext>
                </a:extLst>
              </a:tr>
            </a:tbl>
          </a:graphicData>
        </a:graphic>
      </p:graphicFrame>
      <p:pic>
        <p:nvPicPr>
          <p:cNvPr id="2" name="Picture 1">
            <a:extLst>
              <a:ext uri="{FF2B5EF4-FFF2-40B4-BE49-F238E27FC236}">
                <a16:creationId xmlns:a16="http://schemas.microsoft.com/office/drawing/2014/main" id="{C0823BEA-40C5-94E0-ED03-0DF77E49B91B}"/>
              </a:ext>
            </a:extLst>
          </p:cNvPr>
          <p:cNvPicPr>
            <a:picLocks noChangeAspect="1"/>
          </p:cNvPicPr>
          <p:nvPr/>
        </p:nvPicPr>
        <p:blipFill>
          <a:blip r:embed="rId2"/>
          <a:stretch>
            <a:fillRect/>
          </a:stretch>
        </p:blipFill>
        <p:spPr>
          <a:xfrm>
            <a:off x="1867100" y="2321694"/>
            <a:ext cx="4871632" cy="3864686"/>
          </a:xfrm>
          <a:prstGeom prst="rect">
            <a:avLst/>
          </a:prstGeom>
        </p:spPr>
      </p:pic>
      <p:sp>
        <p:nvSpPr>
          <p:cNvPr id="6" name="Footer Placeholder 5">
            <a:extLst>
              <a:ext uri="{FF2B5EF4-FFF2-40B4-BE49-F238E27FC236}">
                <a16:creationId xmlns:a16="http://schemas.microsoft.com/office/drawing/2014/main" id="{04A9D179-51B3-A039-A19C-6DA35C131DE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1167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Causation</a:t>
            </a:r>
          </a:p>
        </p:txBody>
      </p:sp>
      <p:sp>
        <p:nvSpPr>
          <p:cNvPr id="3" name="TextBox 2">
            <a:extLst>
              <a:ext uri="{FF2B5EF4-FFF2-40B4-BE49-F238E27FC236}">
                <a16:creationId xmlns:a16="http://schemas.microsoft.com/office/drawing/2014/main" id="{FD62D35E-CDDA-CD5C-E38F-EDFD201E9057}"/>
              </a:ext>
            </a:extLst>
          </p:cNvPr>
          <p:cNvSpPr txBox="1"/>
          <p:nvPr/>
        </p:nvSpPr>
        <p:spPr>
          <a:xfrm>
            <a:off x="765209" y="1517518"/>
            <a:ext cx="4562166" cy="5262979"/>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Just because two variables are correlated does not mean one causes the other to happen.</a:t>
            </a:r>
          </a:p>
          <a:p>
            <a:pPr algn="l"/>
            <a:endParaRPr lang="en-CA" sz="2400" b="0" i="0" u="none" strike="noStrike" dirty="0">
              <a:effectLst/>
            </a:endParaRP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Example: The number of fire trucks at a scene and the damage caused by the fire are correlated, but more fire trucks do not cause more damage.</a:t>
            </a:r>
          </a:p>
          <a:p>
            <a:pPr marL="342900" indent="-342900" algn="l">
              <a:buFont typeface="Arial" panose="020B0604020202020204" pitchFamily="34" charset="0"/>
              <a:buChar char="•"/>
            </a:pPr>
            <a:endParaRPr lang="en-CA" sz="2400" dirty="0"/>
          </a:p>
          <a:p>
            <a:r>
              <a:rPr lang="en-CA" sz="2400" b="1" dirty="0">
                <a:solidFill>
                  <a:srgbClr val="297ED4"/>
                </a:solidFill>
              </a:rPr>
              <a:t>Note: </a:t>
            </a:r>
            <a:r>
              <a:rPr lang="en-CA" sz="2400" dirty="0">
                <a:effectLst/>
              </a:rPr>
              <a:t>To model this relationship, we need </a:t>
            </a:r>
            <a:r>
              <a:rPr lang="en-CA" sz="2400" b="1" dirty="0">
                <a:solidFill>
                  <a:srgbClr val="297ED4"/>
                </a:solidFill>
                <a:effectLst/>
              </a:rPr>
              <a:t>regression. </a:t>
            </a:r>
            <a:endParaRPr lang="en-CA" sz="2400" dirty="0">
              <a:effectLst/>
            </a:endParaRPr>
          </a:p>
          <a:p>
            <a:pPr marL="342900" indent="-342900" algn="l">
              <a:buFont typeface="Arial" panose="020B0604020202020204" pitchFamily="34" charset="0"/>
              <a:buChar char="•"/>
            </a:pPr>
            <a:endParaRPr lang="en-CA" sz="2400" b="0" i="0" u="none" strike="noStrike" dirty="0">
              <a:effectLst/>
            </a:endParaRPr>
          </a:p>
        </p:txBody>
      </p:sp>
      <p:pic>
        <p:nvPicPr>
          <p:cNvPr id="6" name="Picture 5">
            <a:extLst>
              <a:ext uri="{FF2B5EF4-FFF2-40B4-BE49-F238E27FC236}">
                <a16:creationId xmlns:a16="http://schemas.microsoft.com/office/drawing/2014/main" id="{BBBE80E6-B524-D2E0-6B41-CFA80B1BAB80}"/>
              </a:ext>
            </a:extLst>
          </p:cNvPr>
          <p:cNvPicPr>
            <a:picLocks noChangeAspect="1"/>
          </p:cNvPicPr>
          <p:nvPr/>
        </p:nvPicPr>
        <p:blipFill>
          <a:blip r:embed="rId2"/>
          <a:stretch>
            <a:fillRect/>
          </a:stretch>
        </p:blipFill>
        <p:spPr>
          <a:xfrm>
            <a:off x="5563400" y="1488127"/>
            <a:ext cx="6139070" cy="3815043"/>
          </a:xfrm>
          <a:prstGeom prst="rect">
            <a:avLst/>
          </a:prstGeom>
        </p:spPr>
      </p:pic>
      <p:sp>
        <p:nvSpPr>
          <p:cNvPr id="2" name="Footer Placeholder 1">
            <a:extLst>
              <a:ext uri="{FF2B5EF4-FFF2-40B4-BE49-F238E27FC236}">
                <a16:creationId xmlns:a16="http://schemas.microsoft.com/office/drawing/2014/main" id="{052A443E-9398-9EB8-E60C-351B70D2E10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950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Outliers</a:t>
            </a:r>
          </a:p>
        </p:txBody>
      </p:sp>
      <p:pic>
        <p:nvPicPr>
          <p:cNvPr id="2" name="Picture 1">
            <a:extLst>
              <a:ext uri="{FF2B5EF4-FFF2-40B4-BE49-F238E27FC236}">
                <a16:creationId xmlns:a16="http://schemas.microsoft.com/office/drawing/2014/main" id="{44023355-85F8-4A86-46AE-C69ACA52C5E5}"/>
              </a:ext>
            </a:extLst>
          </p:cNvPr>
          <p:cNvPicPr>
            <a:picLocks noChangeAspect="1"/>
          </p:cNvPicPr>
          <p:nvPr/>
        </p:nvPicPr>
        <p:blipFill>
          <a:blip r:embed="rId2"/>
          <a:stretch>
            <a:fillRect/>
          </a:stretch>
        </p:blipFill>
        <p:spPr>
          <a:xfrm>
            <a:off x="4999238" y="1835150"/>
            <a:ext cx="6515100" cy="3187700"/>
          </a:xfrm>
          <a:prstGeom prst="rect">
            <a:avLst/>
          </a:prstGeom>
        </p:spPr>
      </p:pic>
      <p:sp>
        <p:nvSpPr>
          <p:cNvPr id="3" name="TextBox 2">
            <a:extLst>
              <a:ext uri="{FF2B5EF4-FFF2-40B4-BE49-F238E27FC236}">
                <a16:creationId xmlns:a16="http://schemas.microsoft.com/office/drawing/2014/main" id="{BF8AF64E-D6BA-4D15-BC0C-C3E9A05A883B}"/>
              </a:ext>
            </a:extLst>
          </p:cNvPr>
          <p:cNvSpPr txBox="1"/>
          <p:nvPr/>
        </p:nvSpPr>
        <p:spPr>
          <a:xfrm>
            <a:off x="765208" y="2274838"/>
            <a:ext cx="361784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Correlation is sensitive to outliers.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need to manage outliers before correlation calculation.  </a:t>
            </a:r>
          </a:p>
        </p:txBody>
      </p:sp>
      <p:sp>
        <p:nvSpPr>
          <p:cNvPr id="6" name="Footer Placeholder 5">
            <a:extLst>
              <a:ext uri="{FF2B5EF4-FFF2-40B4-BE49-F238E27FC236}">
                <a16:creationId xmlns:a16="http://schemas.microsoft.com/office/drawing/2014/main" id="{C3A63BBD-741A-BE51-D66D-8CE25259806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200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14" name="TextBox 13">
            <a:extLst>
              <a:ext uri="{FF2B5EF4-FFF2-40B4-BE49-F238E27FC236}">
                <a16:creationId xmlns:a16="http://schemas.microsoft.com/office/drawing/2014/main" id="{5C2CFFA1-3E40-20AA-EFB0-ABCA3779F5ED}"/>
              </a:ext>
            </a:extLst>
          </p:cNvPr>
          <p:cNvSpPr txBox="1"/>
          <p:nvPr/>
        </p:nvSpPr>
        <p:spPr>
          <a:xfrm>
            <a:off x="6832583" y="3267745"/>
            <a:ext cx="4149984" cy="3139321"/>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6" name="Picture 15" descr="A diagram of data flow&#10;&#10;Description automatically generated">
            <a:extLst>
              <a:ext uri="{FF2B5EF4-FFF2-40B4-BE49-F238E27FC236}">
                <a16:creationId xmlns:a16="http://schemas.microsoft.com/office/drawing/2014/main" id="{C132353F-B1FC-3968-2CE9-8F3B3815E09B}"/>
              </a:ext>
            </a:extLst>
          </p:cNvPr>
          <p:cNvPicPr>
            <a:picLocks noChangeAspect="1"/>
          </p:cNvPicPr>
          <p:nvPr/>
        </p:nvPicPr>
        <p:blipFill>
          <a:blip r:embed="rId2"/>
          <a:stretch>
            <a:fillRect/>
          </a:stretch>
        </p:blipFill>
        <p:spPr>
          <a:xfrm>
            <a:off x="5950408" y="579484"/>
            <a:ext cx="5914335" cy="2402068"/>
          </a:xfrm>
          <a:prstGeom prst="rect">
            <a:avLst/>
          </a:prstGeom>
        </p:spPr>
      </p:pic>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5398840" cy="4247317"/>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2" name="Footer Placeholder 1">
            <a:extLst>
              <a:ext uri="{FF2B5EF4-FFF2-40B4-BE49-F238E27FC236}">
                <a16:creationId xmlns:a16="http://schemas.microsoft.com/office/drawing/2014/main" id="{03788C36-BA11-89AF-9188-E092B214A04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98837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Types of Correlation</a:t>
            </a:r>
          </a:p>
        </p:txBody>
      </p:sp>
      <p:sp>
        <p:nvSpPr>
          <p:cNvPr id="2" name="TextBox 1">
            <a:extLst>
              <a:ext uri="{FF2B5EF4-FFF2-40B4-BE49-F238E27FC236}">
                <a16:creationId xmlns:a16="http://schemas.microsoft.com/office/drawing/2014/main" id="{C785552B-22CB-9079-FF0D-F19F23C8CB42}"/>
              </a:ext>
            </a:extLst>
          </p:cNvPr>
          <p:cNvSpPr txBox="1"/>
          <p:nvPr/>
        </p:nvSpPr>
        <p:spPr>
          <a:xfrm>
            <a:off x="765208" y="1441174"/>
            <a:ext cx="8545866" cy="461665"/>
          </a:xfrm>
          <a:prstGeom prst="rect">
            <a:avLst/>
          </a:prstGeom>
          <a:noFill/>
        </p:spPr>
        <p:txBody>
          <a:bodyPr wrap="none" rtlCol="0">
            <a:spAutoFit/>
          </a:bodyPr>
          <a:lstStyle/>
          <a:p>
            <a:r>
              <a:rPr lang="en-US" sz="2400" dirty="0"/>
              <a:t>We have other correlation, depending on the dataset and analysis: </a:t>
            </a:r>
          </a:p>
        </p:txBody>
      </p:sp>
      <p:graphicFrame>
        <p:nvGraphicFramePr>
          <p:cNvPr id="3" name="Table 2">
            <a:extLst>
              <a:ext uri="{FF2B5EF4-FFF2-40B4-BE49-F238E27FC236}">
                <a16:creationId xmlns:a16="http://schemas.microsoft.com/office/drawing/2014/main" id="{14ED1C50-3217-9C86-5FBA-33699C4F7FD0}"/>
              </a:ext>
            </a:extLst>
          </p:cNvPr>
          <p:cNvGraphicFramePr>
            <a:graphicFrameLocks noGrp="1"/>
          </p:cNvGraphicFramePr>
          <p:nvPr>
            <p:extLst>
              <p:ext uri="{D42A27DB-BD31-4B8C-83A1-F6EECF244321}">
                <p14:modId xmlns:p14="http://schemas.microsoft.com/office/powerpoint/2010/main" val="1589339308"/>
              </p:ext>
            </p:extLst>
          </p:nvPr>
        </p:nvGraphicFramePr>
        <p:xfrm>
          <a:off x="765208" y="2846223"/>
          <a:ext cx="8127999" cy="2021840"/>
        </p:xfrm>
        <a:graphic>
          <a:graphicData uri="http://schemas.openxmlformats.org/drawingml/2006/table">
            <a:tbl>
              <a:tblPr firstRow="1" bandRow="1">
                <a:tableStyleId>{C083E6E3-FA7D-4D7B-A595-EF9225AFEA82}</a:tableStyleId>
              </a:tblPr>
              <a:tblGrid>
                <a:gridCol w="1500702">
                  <a:extLst>
                    <a:ext uri="{9D8B030D-6E8A-4147-A177-3AD203B41FA5}">
                      <a16:colId xmlns:a16="http://schemas.microsoft.com/office/drawing/2014/main" val="2577060306"/>
                    </a:ext>
                  </a:extLst>
                </a:gridCol>
                <a:gridCol w="3230218">
                  <a:extLst>
                    <a:ext uri="{9D8B030D-6E8A-4147-A177-3AD203B41FA5}">
                      <a16:colId xmlns:a16="http://schemas.microsoft.com/office/drawing/2014/main" val="1278723747"/>
                    </a:ext>
                  </a:extLst>
                </a:gridCol>
                <a:gridCol w="3397079">
                  <a:extLst>
                    <a:ext uri="{9D8B030D-6E8A-4147-A177-3AD203B41FA5}">
                      <a16:colId xmlns:a16="http://schemas.microsoft.com/office/drawing/2014/main" val="2705631547"/>
                    </a:ext>
                  </a:extLst>
                </a:gridCol>
              </a:tblGrid>
              <a:tr h="370840">
                <a:tc>
                  <a:txBody>
                    <a:bodyPr/>
                    <a:lstStyle/>
                    <a:p>
                      <a:r>
                        <a:rPr lang="en-US" dirty="0"/>
                        <a:t>Correlation</a:t>
                      </a:r>
                    </a:p>
                  </a:txBody>
                  <a:tcPr/>
                </a:tc>
                <a:tc>
                  <a:txBody>
                    <a:bodyPr/>
                    <a:lstStyle/>
                    <a:p>
                      <a:r>
                        <a:rPr lang="en-US" dirty="0"/>
                        <a:t>Feature</a:t>
                      </a:r>
                    </a:p>
                  </a:txBody>
                  <a:tcPr/>
                </a:tc>
                <a:tc>
                  <a:txBody>
                    <a:bodyPr/>
                    <a:lstStyle/>
                    <a:p>
                      <a:r>
                        <a:rPr lang="en-US" dirty="0"/>
                        <a:t>Example</a:t>
                      </a:r>
                    </a:p>
                  </a:txBody>
                  <a:tcPr/>
                </a:tc>
                <a:extLst>
                  <a:ext uri="{0D108BD9-81ED-4DB2-BD59-A6C34878D82A}">
                    <a16:rowId xmlns:a16="http://schemas.microsoft.com/office/drawing/2014/main" val="1849134945"/>
                  </a:ext>
                </a:extLst>
              </a:tr>
              <a:tr h="370840">
                <a:tc>
                  <a:txBody>
                    <a:bodyPr/>
                    <a:lstStyle/>
                    <a:p>
                      <a:r>
                        <a:rPr lang="en-US" dirty="0"/>
                        <a:t>Pearson</a:t>
                      </a:r>
                    </a:p>
                  </a:txBody>
                  <a:tcPr/>
                </a:tc>
                <a:tc>
                  <a:txBody>
                    <a:bodyPr/>
                    <a:lstStyle/>
                    <a:p>
                      <a:r>
                        <a:rPr lang="en-US" dirty="0"/>
                        <a:t>Numerical vs. Numerical</a:t>
                      </a:r>
                    </a:p>
                  </a:txBody>
                  <a:tcPr/>
                </a:tc>
                <a:tc>
                  <a:txBody>
                    <a:bodyPr/>
                    <a:lstStyle/>
                    <a:p>
                      <a:r>
                        <a:rPr lang="en-US" dirty="0"/>
                        <a:t>Age and blood pressure</a:t>
                      </a:r>
                    </a:p>
                  </a:txBody>
                  <a:tcPr/>
                </a:tc>
                <a:extLst>
                  <a:ext uri="{0D108BD9-81ED-4DB2-BD59-A6C34878D82A}">
                    <a16:rowId xmlns:a16="http://schemas.microsoft.com/office/drawing/2014/main" val="2457834993"/>
                  </a:ext>
                </a:extLst>
              </a:tr>
              <a:tr h="370840">
                <a:tc>
                  <a:txBody>
                    <a:bodyPr/>
                    <a:lstStyle/>
                    <a:p>
                      <a:r>
                        <a:rPr lang="en-US" dirty="0"/>
                        <a:t>Spearman </a:t>
                      </a:r>
                    </a:p>
                  </a:txBody>
                  <a:tcPr/>
                </a:tc>
                <a:tc>
                  <a:txBody>
                    <a:bodyPr/>
                    <a:lstStyle/>
                    <a:p>
                      <a:r>
                        <a:rPr lang="en-US" dirty="0"/>
                        <a:t>At least one of the variable is categorical </a:t>
                      </a:r>
                    </a:p>
                  </a:txBody>
                  <a:tcPr/>
                </a:tc>
                <a:tc>
                  <a:txBody>
                    <a:bodyPr/>
                    <a:lstStyle/>
                    <a:p>
                      <a:r>
                        <a:rPr lang="en-US" dirty="0"/>
                        <a:t>IQ and TV viewing hours </a:t>
                      </a:r>
                    </a:p>
                  </a:txBody>
                  <a:tcPr/>
                </a:tc>
                <a:extLst>
                  <a:ext uri="{0D108BD9-81ED-4DB2-BD59-A6C34878D82A}">
                    <a16:rowId xmlns:a16="http://schemas.microsoft.com/office/drawing/2014/main" val="172101190"/>
                  </a:ext>
                </a:extLst>
              </a:tr>
              <a:tr h="370840">
                <a:tc>
                  <a:txBody>
                    <a:bodyPr/>
                    <a:lstStyle/>
                    <a:p>
                      <a:r>
                        <a:rPr lang="en-US" dirty="0"/>
                        <a:t>Kendall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least one of the variable is categorical </a:t>
                      </a:r>
                    </a:p>
                  </a:txBody>
                  <a:tcPr/>
                </a:tc>
                <a:tc>
                  <a:txBody>
                    <a:bodyPr/>
                    <a:lstStyle/>
                    <a:p>
                      <a:r>
                        <a:rPr lang="en-US" dirty="0"/>
                        <a:t>Customer satisfaction and employee training level </a:t>
                      </a:r>
                    </a:p>
                  </a:txBody>
                  <a:tcPr/>
                </a:tc>
                <a:extLst>
                  <a:ext uri="{0D108BD9-81ED-4DB2-BD59-A6C34878D82A}">
                    <a16:rowId xmlns:a16="http://schemas.microsoft.com/office/drawing/2014/main" val="2832355869"/>
                  </a:ext>
                </a:extLst>
              </a:tr>
            </a:tbl>
          </a:graphicData>
        </a:graphic>
      </p:graphicFrame>
      <p:sp>
        <p:nvSpPr>
          <p:cNvPr id="6" name="Footer Placeholder 5">
            <a:extLst>
              <a:ext uri="{FF2B5EF4-FFF2-40B4-BE49-F238E27FC236}">
                <a16:creationId xmlns:a16="http://schemas.microsoft.com/office/drawing/2014/main" id="{19CA1C8C-C905-0883-17A2-9AA40AE9789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1882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1062900" indent="-342900">
              <a:buFont typeface="Wingdings" pitchFamily="2" charset="2"/>
              <a:buChar char="ü"/>
            </a:pPr>
            <a:r>
              <a:rPr lang="en-CA" sz="2000" dirty="0"/>
              <a:t>Measures of Association (Covariance, Correlation)</a:t>
            </a:r>
          </a:p>
        </p:txBody>
      </p:sp>
      <p:sp>
        <p:nvSpPr>
          <p:cNvPr id="2" name="Footer Placeholder 1">
            <a:extLst>
              <a:ext uri="{FF2B5EF4-FFF2-40B4-BE49-F238E27FC236}">
                <a16:creationId xmlns:a16="http://schemas.microsoft.com/office/drawing/2014/main" id="{1F8BDB12-BAB3-BC95-C34D-58349BDFB8F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38461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5632311"/>
          </a:xfrm>
          <a:prstGeom prst="rect">
            <a:avLst/>
          </a:prstGeom>
          <a:noFill/>
        </p:spPr>
        <p:txBody>
          <a:bodyPr wrap="square">
            <a:spAutoFit/>
          </a:bodyPr>
          <a:lstStyle/>
          <a:p>
            <a:r>
              <a:rPr lang="en-CA" sz="2400" b="1" dirty="0">
                <a:solidFill>
                  <a:srgbClr val="297ED4"/>
                </a:solidFill>
              </a:rPr>
              <a:t>Regression</a:t>
            </a:r>
            <a:r>
              <a:rPr lang="en-CA" sz="2400" dirty="0">
                <a:effectLst/>
              </a:rPr>
              <a:t> is a statistical method used to model the relationship between a dependent variable (often denoted as "Y") and one or more independent variables (often denoted as "X"). </a:t>
            </a:r>
          </a:p>
          <a:p>
            <a:endParaRPr lang="en-CA" sz="2400" dirty="0"/>
          </a:p>
          <a:p>
            <a:pPr marL="342900" indent="-342900">
              <a:buFont typeface="Arial" panose="020B0604020202020204" pitchFamily="34" charset="0"/>
              <a:buChar char="•"/>
            </a:pPr>
            <a:r>
              <a:rPr lang="en-CA" sz="2400" dirty="0"/>
              <a:t>It aims to understand how changes in the independent variable(s) affect the dependent variable.</a:t>
            </a:r>
          </a:p>
          <a:p>
            <a:endParaRPr lang="en-CA" sz="2400" dirty="0"/>
          </a:p>
          <a:p>
            <a:pPr marL="342900" indent="-342900">
              <a:buFont typeface="Arial" panose="020B0604020202020204" pitchFamily="34" charset="0"/>
              <a:buChar char="•"/>
            </a:pPr>
            <a:r>
              <a:rPr lang="en-CA" sz="2400" dirty="0"/>
              <a:t>Many types of relationships can be modeled with regression:</a:t>
            </a:r>
          </a:p>
          <a:p>
            <a:pPr marL="342900" indent="-342900">
              <a:buFont typeface="Arial" panose="020B0604020202020204" pitchFamily="34" charset="0"/>
              <a:buChar char="•"/>
            </a:pPr>
            <a:endParaRPr lang="en-CA" sz="2400" dirty="0"/>
          </a:p>
          <a:p>
            <a:pPr marL="900000" indent="-457200">
              <a:buFont typeface="+mj-lt"/>
              <a:buAutoNum type="arabicPeriod"/>
            </a:pPr>
            <a:r>
              <a:rPr lang="en-CA" sz="2400" b="1" dirty="0">
                <a:solidFill>
                  <a:srgbClr val="297ED4"/>
                </a:solidFill>
              </a:rPr>
              <a:t>Simple linear regression</a:t>
            </a:r>
          </a:p>
          <a:p>
            <a:pPr marL="900000" indent="-457200">
              <a:buFont typeface="+mj-lt"/>
              <a:buAutoNum type="arabicPeriod"/>
            </a:pPr>
            <a:r>
              <a:rPr lang="en-CA" sz="2400" dirty="0"/>
              <a:t>Multiple linear regression</a:t>
            </a:r>
          </a:p>
          <a:p>
            <a:pPr marL="900000" indent="-457200">
              <a:buFont typeface="+mj-lt"/>
              <a:buAutoNum type="arabicPeriod"/>
            </a:pPr>
            <a:r>
              <a:rPr lang="en-CA" sz="2400" dirty="0"/>
              <a:t>Polynomial regression</a:t>
            </a:r>
          </a:p>
          <a:p>
            <a:pPr marL="900000" indent="-457200">
              <a:buFont typeface="+mj-lt"/>
              <a:buAutoNum type="arabicPeriod"/>
            </a:pPr>
            <a:r>
              <a:rPr lang="en-CA" sz="2400" dirty="0"/>
              <a:t>Logistic Regression</a:t>
            </a:r>
          </a:p>
          <a:p>
            <a:endParaRPr lang="en-CA" sz="2400" dirty="0"/>
          </a:p>
          <a:p>
            <a:endParaRPr lang="en-CA" sz="2400" dirty="0">
              <a:effectLst/>
            </a:endParaRPr>
          </a:p>
        </p:txBody>
      </p:sp>
      <p:sp>
        <p:nvSpPr>
          <p:cNvPr id="2" name="Footer Placeholder 1">
            <a:extLst>
              <a:ext uri="{FF2B5EF4-FFF2-40B4-BE49-F238E27FC236}">
                <a16:creationId xmlns:a16="http://schemas.microsoft.com/office/drawing/2014/main" id="{25ACC8A0-F9D8-D1E3-9B62-7BCB05A5300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0661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Dependent and Independent Variables</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830997"/>
          </a:xfrm>
          <a:prstGeom prst="rect">
            <a:avLst/>
          </a:prstGeom>
          <a:noFill/>
        </p:spPr>
        <p:txBody>
          <a:bodyPr wrap="square">
            <a:spAutoFit/>
          </a:bodyPr>
          <a:lstStyle/>
          <a:p>
            <a:endParaRPr lang="en-CA" sz="2400" dirty="0"/>
          </a:p>
          <a:p>
            <a:endParaRPr lang="en-CA" sz="2400" dirty="0">
              <a:effectLst/>
            </a:endParaRPr>
          </a:p>
        </p:txBody>
      </p:sp>
      <p:sp>
        <p:nvSpPr>
          <p:cNvPr id="6" name="TextBox 5">
            <a:extLst>
              <a:ext uri="{FF2B5EF4-FFF2-40B4-BE49-F238E27FC236}">
                <a16:creationId xmlns:a16="http://schemas.microsoft.com/office/drawing/2014/main" id="{C0FA205C-29C3-AD56-420F-BFD7CE556A95}"/>
              </a:ext>
            </a:extLst>
          </p:cNvPr>
          <p:cNvSpPr txBox="1"/>
          <p:nvPr/>
        </p:nvSpPr>
        <p:spPr>
          <a:xfrm>
            <a:off x="765208" y="1441293"/>
            <a:ext cx="7255670" cy="4893647"/>
          </a:xfrm>
          <a:prstGeom prst="rect">
            <a:avLst/>
          </a:prstGeom>
          <a:noFill/>
        </p:spPr>
        <p:txBody>
          <a:bodyPr wrap="square">
            <a:spAutoFit/>
          </a:bodyPr>
          <a:lstStyle/>
          <a:p>
            <a:r>
              <a:rPr lang="en-CA" sz="2400" b="1" dirty="0">
                <a:solidFill>
                  <a:srgbClr val="297ED4"/>
                </a:solidFill>
                <a:effectLst/>
              </a:rPr>
              <a:t>Independent variables:</a:t>
            </a:r>
            <a:endParaRPr lang="en-CA" sz="2400" dirty="0">
              <a:solidFill>
                <a:srgbClr val="297ED4"/>
              </a:solidFill>
              <a:effectLst/>
            </a:endParaRPr>
          </a:p>
          <a:p>
            <a:r>
              <a:rPr lang="en-CA" sz="2400" dirty="0">
                <a:effectLst/>
              </a:rPr>
              <a:t>The independent variable is the "cause" or "manipulated factor." </a:t>
            </a:r>
          </a:p>
          <a:p>
            <a:endParaRPr lang="en-CA" sz="2400" dirty="0">
              <a:effectLst/>
            </a:endParaRPr>
          </a:p>
          <a:p>
            <a:r>
              <a:rPr lang="en-CA" sz="2400" dirty="0">
                <a:effectLst/>
              </a:rPr>
              <a:t>Example: Study hours in our example.</a:t>
            </a:r>
          </a:p>
          <a:p>
            <a:endParaRPr lang="en-CA" sz="2400" dirty="0"/>
          </a:p>
          <a:p>
            <a:endParaRPr lang="en-CA" sz="2400" dirty="0"/>
          </a:p>
          <a:p>
            <a:r>
              <a:rPr lang="en-CA" sz="2400" b="1" dirty="0">
                <a:solidFill>
                  <a:srgbClr val="297ED4"/>
                </a:solidFill>
                <a:effectLst/>
              </a:rPr>
              <a:t>Dependent variables:</a:t>
            </a:r>
            <a:endParaRPr lang="en-CA" sz="2400" dirty="0">
              <a:solidFill>
                <a:srgbClr val="297ED4"/>
              </a:solidFill>
              <a:effectLst/>
            </a:endParaRPr>
          </a:p>
          <a:p>
            <a:r>
              <a:rPr lang="en-CA" sz="2400" dirty="0">
                <a:effectLst/>
              </a:rPr>
              <a:t>The dependent variable is the variable being studied or measured in an experiment or analysis (" Effect”). </a:t>
            </a:r>
          </a:p>
          <a:p>
            <a:endParaRPr lang="en-CA" sz="2400" dirty="0">
              <a:effectLst/>
            </a:endParaRPr>
          </a:p>
          <a:p>
            <a:r>
              <a:rPr lang="en-CA" sz="2400" dirty="0">
                <a:effectLst/>
              </a:rPr>
              <a:t>Example: Exam scores in our example.</a:t>
            </a:r>
          </a:p>
          <a:p>
            <a:endParaRPr lang="en-CA" sz="2400" dirty="0">
              <a:effectLst/>
            </a:endParaRPr>
          </a:p>
        </p:txBody>
      </p:sp>
      <p:pic>
        <p:nvPicPr>
          <p:cNvPr id="1026" name="Picture 2" descr="What is the difference between the independent and dependent variable? |  Socratic">
            <a:extLst>
              <a:ext uri="{FF2B5EF4-FFF2-40B4-BE49-F238E27FC236}">
                <a16:creationId xmlns:a16="http://schemas.microsoft.com/office/drawing/2014/main" id="{49FCEA70-E9FB-BAF2-8D85-93022404A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878" y="966671"/>
            <a:ext cx="3908287" cy="2921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B5F282E-08C0-AF54-A8B8-6E3B7D92637D}"/>
              </a:ext>
            </a:extLst>
          </p:cNvPr>
          <p:cNvPicPr>
            <a:picLocks noChangeAspect="1"/>
          </p:cNvPicPr>
          <p:nvPr/>
        </p:nvPicPr>
        <p:blipFill>
          <a:blip r:embed="rId3"/>
          <a:stretch>
            <a:fillRect/>
          </a:stretch>
        </p:blipFill>
        <p:spPr>
          <a:xfrm>
            <a:off x="8401461" y="4016179"/>
            <a:ext cx="3147121" cy="2496624"/>
          </a:xfrm>
          <a:prstGeom prst="rect">
            <a:avLst/>
          </a:prstGeom>
        </p:spPr>
      </p:pic>
      <p:sp>
        <p:nvSpPr>
          <p:cNvPr id="2" name="Footer Placeholder 1">
            <a:extLst>
              <a:ext uri="{FF2B5EF4-FFF2-40B4-BE49-F238E27FC236}">
                <a16:creationId xmlns:a16="http://schemas.microsoft.com/office/drawing/2014/main" id="{4E4821B7-5209-8E84-0B5D-BEA28ADD555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04808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sp>
        <p:nvSpPr>
          <p:cNvPr id="3" name="TextBox 2">
            <a:extLst>
              <a:ext uri="{FF2B5EF4-FFF2-40B4-BE49-F238E27FC236}">
                <a16:creationId xmlns:a16="http://schemas.microsoft.com/office/drawing/2014/main" id="{144193DA-4AC9-4289-31E8-76D1C8A2215E}"/>
              </a:ext>
            </a:extLst>
          </p:cNvPr>
          <p:cNvSpPr txBox="1"/>
          <p:nvPr/>
        </p:nvSpPr>
        <p:spPr>
          <a:xfrm>
            <a:off x="765208" y="1533627"/>
            <a:ext cx="7613479"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Simple linear regression is one of the most common types of regression. </a:t>
            </a:r>
          </a:p>
          <a:p>
            <a:endParaRPr lang="en-CA" sz="2400" dirty="0">
              <a:effectLst/>
            </a:endParaRPr>
          </a:p>
          <a:p>
            <a:pPr marL="342900" indent="-342900">
              <a:buFont typeface="Arial" panose="020B0604020202020204" pitchFamily="34" charset="0"/>
              <a:buChar char="•"/>
            </a:pPr>
            <a:r>
              <a:rPr lang="en-CA" sz="2400" dirty="0">
                <a:effectLst/>
              </a:rPr>
              <a:t>In simple linear regression, there is one independent variable, and the relationship between variables is represented by a straight line (linear equation).</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In simple linear regression, we try to model the following relationship:</a:t>
            </a:r>
          </a:p>
          <a:p>
            <a:pPr marL="342900" indent="-342900">
              <a:buFont typeface="Arial" panose="020B0604020202020204" pitchFamily="34" charset="0"/>
              <a:buChar char="•"/>
            </a:pPr>
            <a:endParaRPr lang="en-CA" sz="2400" dirty="0">
              <a:effectLst/>
            </a:endParaRPr>
          </a:p>
          <a:p>
            <a:pPr algn="ctr"/>
            <a:r>
              <a:rPr lang="en-CA" sz="2400" dirty="0">
                <a:effectLst/>
              </a:rPr>
              <a:t>𝑦=𝑎𝑥+𝑏 </a:t>
            </a:r>
          </a:p>
          <a:p>
            <a:pPr algn="ctr"/>
            <a:r>
              <a:rPr lang="en-CA" sz="2400" dirty="0">
                <a:effectLst/>
              </a:rPr>
              <a:t>a: slope of the line</a:t>
            </a:r>
          </a:p>
          <a:p>
            <a:pPr algn="ctr"/>
            <a:r>
              <a:rPr lang="en-CA" sz="2400" dirty="0">
                <a:effectLst/>
              </a:rPr>
              <a:t>b: the y-intercept</a:t>
            </a:r>
          </a:p>
        </p:txBody>
      </p:sp>
      <p:sp>
        <p:nvSpPr>
          <p:cNvPr id="2" name="Footer Placeholder 1">
            <a:extLst>
              <a:ext uri="{FF2B5EF4-FFF2-40B4-BE49-F238E27FC236}">
                <a16:creationId xmlns:a16="http://schemas.microsoft.com/office/drawing/2014/main" id="{93F835C7-B009-3837-F736-E716DA2F463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583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pic>
        <p:nvPicPr>
          <p:cNvPr id="2" name="Picture 1">
            <a:extLst>
              <a:ext uri="{FF2B5EF4-FFF2-40B4-BE49-F238E27FC236}">
                <a16:creationId xmlns:a16="http://schemas.microsoft.com/office/drawing/2014/main" id="{097EED5E-8605-9B36-5FAA-44CFE33E2AB1}"/>
              </a:ext>
            </a:extLst>
          </p:cNvPr>
          <p:cNvPicPr>
            <a:picLocks noChangeAspect="1"/>
          </p:cNvPicPr>
          <p:nvPr/>
        </p:nvPicPr>
        <p:blipFill>
          <a:blip r:embed="rId2"/>
          <a:stretch>
            <a:fillRect/>
          </a:stretch>
        </p:blipFill>
        <p:spPr>
          <a:xfrm>
            <a:off x="5106912" y="1086870"/>
            <a:ext cx="6407426" cy="5320787"/>
          </a:xfrm>
          <a:prstGeom prst="rect">
            <a:avLst/>
          </a:prstGeom>
        </p:spPr>
      </p:pic>
      <p:sp>
        <p:nvSpPr>
          <p:cNvPr id="6" name="TextBox 5">
            <a:extLst>
              <a:ext uri="{FF2B5EF4-FFF2-40B4-BE49-F238E27FC236}">
                <a16:creationId xmlns:a16="http://schemas.microsoft.com/office/drawing/2014/main" id="{97AD44F5-B755-6066-1FCD-6D66A544196D}"/>
              </a:ext>
            </a:extLst>
          </p:cNvPr>
          <p:cNvSpPr txBox="1"/>
          <p:nvPr/>
        </p:nvSpPr>
        <p:spPr>
          <a:xfrm>
            <a:off x="677663" y="1610090"/>
            <a:ext cx="4192512" cy="3046988"/>
          </a:xfrm>
          <a:prstGeom prst="rect">
            <a:avLst/>
          </a:prstGeom>
          <a:noFill/>
        </p:spPr>
        <p:txBody>
          <a:bodyPr wrap="square" rtlCol="0">
            <a:spAutoFit/>
          </a:bodyPr>
          <a:lstStyle/>
          <a:p>
            <a:r>
              <a:rPr lang="en-US" sz="2400" dirty="0"/>
              <a:t>Example: </a:t>
            </a:r>
          </a:p>
          <a:p>
            <a:r>
              <a:rPr lang="en-US" sz="2400" dirty="0"/>
              <a:t>Simple Linear Regression between Study hours and Test scores</a:t>
            </a:r>
          </a:p>
          <a:p>
            <a:endParaRPr lang="en-US" sz="2400" dirty="0"/>
          </a:p>
          <a:p>
            <a:endParaRPr lang="en-US" sz="2400" dirty="0"/>
          </a:p>
          <a:p>
            <a:r>
              <a:rPr lang="en-US" sz="2400" dirty="0"/>
              <a:t>What are independent and dependent variables? </a:t>
            </a:r>
          </a:p>
        </p:txBody>
      </p:sp>
      <p:sp>
        <p:nvSpPr>
          <p:cNvPr id="3" name="Footer Placeholder 2">
            <a:extLst>
              <a:ext uri="{FF2B5EF4-FFF2-40B4-BE49-F238E27FC236}">
                <a16:creationId xmlns:a16="http://schemas.microsoft.com/office/drawing/2014/main" id="{EACFEA15-0E63-A2CC-12B7-4D4B48D3657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92355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vs. Regression </a:t>
            </a:r>
          </a:p>
        </p:txBody>
      </p:sp>
      <p:graphicFrame>
        <p:nvGraphicFramePr>
          <p:cNvPr id="2" name="Table 1">
            <a:extLst>
              <a:ext uri="{FF2B5EF4-FFF2-40B4-BE49-F238E27FC236}">
                <a16:creationId xmlns:a16="http://schemas.microsoft.com/office/drawing/2014/main" id="{6439DB05-42E6-FF1C-6CC2-142D75BE2BBB}"/>
              </a:ext>
            </a:extLst>
          </p:cNvPr>
          <p:cNvGraphicFramePr>
            <a:graphicFrameLocks noGrp="1"/>
          </p:cNvGraphicFramePr>
          <p:nvPr>
            <p:extLst>
              <p:ext uri="{D42A27DB-BD31-4B8C-83A1-F6EECF244321}">
                <p14:modId xmlns:p14="http://schemas.microsoft.com/office/powerpoint/2010/main" val="2437114987"/>
              </p:ext>
            </p:extLst>
          </p:nvPr>
        </p:nvGraphicFramePr>
        <p:xfrm>
          <a:off x="576470" y="1440078"/>
          <a:ext cx="10937868" cy="4748446"/>
        </p:xfrm>
        <a:graphic>
          <a:graphicData uri="http://schemas.openxmlformats.org/drawingml/2006/table">
            <a:tbl>
              <a:tblPr firstRow="1" bandRow="1">
                <a:tableStyleId>{C083E6E3-FA7D-4D7B-A595-EF9225AFEA82}</a:tableStyleId>
              </a:tblPr>
              <a:tblGrid>
                <a:gridCol w="2186816">
                  <a:extLst>
                    <a:ext uri="{9D8B030D-6E8A-4147-A177-3AD203B41FA5}">
                      <a16:colId xmlns:a16="http://schemas.microsoft.com/office/drawing/2014/main" val="3012677889"/>
                    </a:ext>
                  </a:extLst>
                </a:gridCol>
                <a:gridCol w="4144410">
                  <a:extLst>
                    <a:ext uri="{9D8B030D-6E8A-4147-A177-3AD203B41FA5}">
                      <a16:colId xmlns:a16="http://schemas.microsoft.com/office/drawing/2014/main" val="2921117245"/>
                    </a:ext>
                  </a:extLst>
                </a:gridCol>
                <a:gridCol w="4606642">
                  <a:extLst>
                    <a:ext uri="{9D8B030D-6E8A-4147-A177-3AD203B41FA5}">
                      <a16:colId xmlns:a16="http://schemas.microsoft.com/office/drawing/2014/main" val="2025055698"/>
                    </a:ext>
                  </a:extLst>
                </a:gridCol>
              </a:tblGrid>
              <a:tr h="327200">
                <a:tc>
                  <a:txBody>
                    <a:bodyPr/>
                    <a:lstStyle/>
                    <a:p>
                      <a:endParaRPr lang="en-CA" dirty="0">
                        <a:effectLst/>
                        <a:latin typeface="Calibri" panose="020F0502020204030204" pitchFamily="34" charset="0"/>
                      </a:endParaRPr>
                    </a:p>
                  </a:txBody>
                  <a:tcPr marL="47625" marR="47625" marT="0" marB="0"/>
                </a:tc>
                <a:tc>
                  <a:txBody>
                    <a:bodyPr/>
                    <a:lstStyle/>
                    <a:p>
                      <a:r>
                        <a:rPr lang="en-CA" dirty="0">
                          <a:effectLst/>
                          <a:latin typeface="Calibri" panose="020F0502020204030204" pitchFamily="34" charset="0"/>
                        </a:rPr>
                        <a:t>Correlation</a:t>
                      </a:r>
                    </a:p>
                  </a:txBody>
                  <a:tcPr marL="47625" marR="47625" marT="0" marB="0"/>
                </a:tc>
                <a:tc>
                  <a:txBody>
                    <a:bodyPr/>
                    <a:lstStyle/>
                    <a:p>
                      <a:r>
                        <a:rPr lang="en-CA" dirty="0">
                          <a:effectLst/>
                          <a:latin typeface="Calibri" panose="020F0502020204030204" pitchFamily="34" charset="0"/>
                        </a:rPr>
                        <a:t>Simple Linear Regression</a:t>
                      </a:r>
                    </a:p>
                  </a:txBody>
                  <a:tcPr marL="47625" marR="47625" marT="0" marB="0"/>
                </a:tc>
                <a:extLst>
                  <a:ext uri="{0D108BD9-81ED-4DB2-BD59-A6C34878D82A}">
                    <a16:rowId xmlns:a16="http://schemas.microsoft.com/office/drawing/2014/main" val="3276380994"/>
                  </a:ext>
                </a:extLst>
              </a:tr>
              <a:tr h="1210190">
                <a:tc>
                  <a:txBody>
                    <a:bodyPr/>
                    <a:lstStyle/>
                    <a:p>
                      <a:r>
                        <a:rPr lang="en-CA" dirty="0">
                          <a:effectLst/>
                        </a:rPr>
                        <a:t>Purpose</a:t>
                      </a:r>
                      <a:endParaRPr lang="en-CA" dirty="0">
                        <a:effectLst/>
                        <a:latin typeface="Calibri" panose="020F0502020204030204" pitchFamily="34" charset="0"/>
                      </a:endParaRPr>
                    </a:p>
                  </a:txBody>
                  <a:tcPr marL="47625" marR="47625" marT="0" marB="0"/>
                </a:tc>
                <a:tc>
                  <a:txBody>
                    <a:bodyPr/>
                    <a:lstStyle/>
                    <a:p>
                      <a:r>
                        <a:rPr lang="en-CA" dirty="0">
                          <a:effectLst/>
                        </a:rPr>
                        <a:t>Measure the strength and direction of the linear relationship between two continuous variables.</a:t>
                      </a:r>
                      <a:endParaRPr lang="en-CA" dirty="0">
                        <a:effectLst/>
                        <a:latin typeface="Calibri" panose="020F0502020204030204" pitchFamily="34" charset="0"/>
                      </a:endParaRPr>
                    </a:p>
                  </a:txBody>
                  <a:tcPr marL="47625" marR="47625" marT="0" marB="0"/>
                </a:tc>
                <a:tc>
                  <a:txBody>
                    <a:bodyPr/>
                    <a:lstStyle/>
                    <a:p>
                      <a:r>
                        <a:rPr lang="en-CA" dirty="0">
                          <a:effectLst/>
                        </a:rPr>
                        <a:t>Model and predict the dependent variable (Y) based on the independent variable (X) in a linear relationship.</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097956601"/>
                  </a:ext>
                </a:extLst>
              </a:tr>
              <a:tr h="509444">
                <a:tc>
                  <a:txBody>
                    <a:bodyPr/>
                    <a:lstStyle/>
                    <a:p>
                      <a:r>
                        <a:rPr lang="en-CA">
                          <a:effectLst/>
                        </a:rPr>
                        <a:t>Type of Variables</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28244962"/>
                  </a:ext>
                </a:extLst>
              </a:tr>
              <a:tr h="726113">
                <a:tc>
                  <a:txBody>
                    <a:bodyPr/>
                    <a:lstStyle/>
                    <a:p>
                      <a:r>
                        <a:rPr lang="en-CA">
                          <a:effectLst/>
                        </a:rPr>
                        <a:t>Range of Values</a:t>
                      </a:r>
                      <a:endParaRPr lang="en-CA">
                        <a:effectLst/>
                        <a:latin typeface="Calibri" panose="020F0502020204030204" pitchFamily="34" charset="0"/>
                      </a:endParaRPr>
                    </a:p>
                  </a:txBody>
                  <a:tcPr marL="47625" marR="47625" marT="0" marB="0"/>
                </a:tc>
                <a:tc>
                  <a:txBody>
                    <a:bodyPr/>
                    <a:lstStyle/>
                    <a:p>
                      <a:r>
                        <a:rPr lang="en-CA">
                          <a:effectLst/>
                        </a:rPr>
                        <a:t>Ranges from -1 to 1.</a:t>
                      </a:r>
                      <a:endParaRPr lang="en-CA">
                        <a:effectLst/>
                        <a:latin typeface="Calibri" panose="020F0502020204030204" pitchFamily="34" charset="0"/>
                      </a:endParaRPr>
                    </a:p>
                  </a:txBody>
                  <a:tcPr marL="47625" marR="47625" marT="0" marB="0"/>
                </a:tc>
                <a:tc>
                  <a:txBody>
                    <a:bodyPr/>
                    <a:lstStyle/>
                    <a:p>
                      <a:r>
                        <a:rPr lang="en-CA">
                          <a:effectLst/>
                        </a:rPr>
                        <a:t>Coefficient (slope) can range from negative infinity to positive infinity.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4141058730"/>
                  </a:ext>
                </a:extLst>
              </a:tr>
              <a:tr h="726113">
                <a:tc>
                  <a:txBody>
                    <a:bodyPr/>
                    <a:lstStyle/>
                    <a:p>
                      <a:r>
                        <a:rPr lang="en-CA">
                          <a:effectLst/>
                        </a:rPr>
                        <a:t>Equation</a:t>
                      </a:r>
                      <a:endParaRPr lang="en-CA">
                        <a:effectLst/>
                        <a:latin typeface="Calibri" panose="020F0502020204030204" pitchFamily="34" charset="0"/>
                      </a:endParaRPr>
                    </a:p>
                  </a:txBody>
                  <a:tcPr marL="47625" marR="47625" marT="0" marB="0"/>
                </a:tc>
                <a:tc>
                  <a:txBody>
                    <a:bodyPr/>
                    <a:lstStyle/>
                    <a:p>
                      <a:r>
                        <a:rPr lang="en-CA">
                          <a:effectLst/>
                        </a:rPr>
                        <a:t>No specific equation; measures correlation coefficient (r).</a:t>
                      </a:r>
                      <a:endParaRPr lang="en-CA">
                        <a:effectLst/>
                        <a:latin typeface="Calibri" panose="020F0502020204030204" pitchFamily="34" charset="0"/>
                      </a:endParaRPr>
                    </a:p>
                  </a:txBody>
                  <a:tcPr marL="47625" marR="47625" marT="0" marB="0"/>
                </a:tc>
                <a:tc>
                  <a:txBody>
                    <a:bodyPr/>
                    <a:lstStyle/>
                    <a:p>
                      <a:r>
                        <a:rPr lang="en-CA">
                          <a:effectLst/>
                        </a:rPr>
                        <a:t>Uses a linear equation (Y = a + bX) to model the relationship.</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55627735"/>
                  </a:ext>
                </a:extLst>
              </a:tr>
              <a:tr h="1210190">
                <a:tc>
                  <a:txBody>
                    <a:bodyPr/>
                    <a:lstStyle/>
                    <a:p>
                      <a:r>
                        <a:rPr lang="en-CA" dirty="0">
                          <a:effectLst/>
                        </a:rPr>
                        <a:t>Causation Inference</a:t>
                      </a:r>
                      <a:endParaRPr lang="en-CA" dirty="0">
                        <a:effectLst/>
                        <a:latin typeface="Calibri" panose="020F0502020204030204" pitchFamily="34" charset="0"/>
                      </a:endParaRPr>
                    </a:p>
                  </a:txBody>
                  <a:tcPr marL="47625" marR="47625" marT="0" marB="0"/>
                </a:tc>
                <a:tc>
                  <a:txBody>
                    <a:bodyPr/>
                    <a:lstStyle/>
                    <a:p>
                      <a:r>
                        <a:rPr lang="en-CA">
                          <a:effectLst/>
                        </a:rPr>
                        <a:t>Correlation does not imply causation; it only quantifies association.</a:t>
                      </a:r>
                      <a:endParaRPr lang="en-CA">
                        <a:effectLst/>
                        <a:latin typeface="Calibri" panose="020F0502020204030204" pitchFamily="34" charset="0"/>
                      </a:endParaRPr>
                    </a:p>
                  </a:txBody>
                  <a:tcPr marL="47625" marR="47625" marT="0" marB="0"/>
                </a:tc>
                <a:tc>
                  <a:txBody>
                    <a:bodyPr/>
                    <a:lstStyle/>
                    <a:p>
                      <a:r>
                        <a:rPr lang="en-CA" dirty="0">
                          <a:effectLst/>
                        </a:rPr>
                        <a:t>Regression can be used for causal inference when certain conditions are met, but it does not prove causation.</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26998118"/>
                  </a:ext>
                </a:extLst>
              </a:tr>
            </a:tbl>
          </a:graphicData>
        </a:graphic>
      </p:graphicFrame>
      <p:sp>
        <p:nvSpPr>
          <p:cNvPr id="3" name="Footer Placeholder 2">
            <a:extLst>
              <a:ext uri="{FF2B5EF4-FFF2-40B4-BE49-F238E27FC236}">
                <a16:creationId xmlns:a16="http://schemas.microsoft.com/office/drawing/2014/main" id="{4AA235CF-AACE-76E6-5F00-D104A58DCDC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3539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Recap</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373302"/>
            <a:ext cx="10839890" cy="3477875"/>
          </a:xfrm>
          <a:prstGeom prst="rect">
            <a:avLst/>
          </a:prstGeom>
          <a:noFill/>
        </p:spPr>
        <p:txBody>
          <a:bodyPr wrap="square">
            <a:spAutoFit/>
          </a:bodyPr>
          <a:lstStyle/>
          <a:p>
            <a:pPr marL="342900" indent="-342900">
              <a:buFont typeface="Arial" panose="020B0604020202020204" pitchFamily="34" charset="0"/>
              <a:buChar char="•"/>
            </a:pPr>
            <a:r>
              <a:rPr lang="en-CA" sz="2000" dirty="0">
                <a:solidFill>
                  <a:srgbClr val="232852"/>
                </a:solidFill>
                <a:effectLst/>
              </a:rPr>
              <a:t>Correlation is a way to quantify the strength between two or more variables-how close two variables are to having a linear relationship with each other.</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presence of a correlation is not sufficient to infer the presence of a causal relationship (i.e. correlation does not imply causation).</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most widely used measure of correlation is the </a:t>
            </a:r>
            <a:r>
              <a:rPr lang="en-CA" sz="2000" b="1" dirty="0">
                <a:solidFill>
                  <a:srgbClr val="0070C0"/>
                </a:solidFill>
              </a:rPr>
              <a:t>Pearson correlation coefficient </a:t>
            </a:r>
            <a:r>
              <a:rPr lang="en-CA" sz="2000" dirty="0">
                <a:solidFill>
                  <a:srgbClr val="232852"/>
                </a:solidFill>
                <a:effectLst/>
              </a:rPr>
              <a:t>which measures the linear correlation between two variables X and Y</a:t>
            </a:r>
            <a:r>
              <a:rPr lang="en-CA" sz="2000" dirty="0">
                <a:solidFill>
                  <a:srgbClr val="232852"/>
                </a:solidFill>
              </a:rPr>
              <a:t> </a:t>
            </a:r>
            <a:r>
              <a:rPr lang="en-CA" sz="2000" dirty="0">
                <a:solidFill>
                  <a:srgbClr val="232852"/>
                </a:solidFill>
                <a:effectLst/>
              </a:rPr>
              <a:t>and has a value between +1 and -1.</a:t>
            </a:r>
          </a:p>
          <a:p>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A correlation coefficient of +1 indicates a perfect positive linear relationship, and a correlation coefficient of -1 indicates a perfect negative relationship.</a:t>
            </a:r>
          </a:p>
        </p:txBody>
      </p:sp>
      <p:pic>
        <p:nvPicPr>
          <p:cNvPr id="9" name="Picture 8">
            <a:extLst>
              <a:ext uri="{FF2B5EF4-FFF2-40B4-BE49-F238E27FC236}">
                <a16:creationId xmlns:a16="http://schemas.microsoft.com/office/drawing/2014/main" id="{ABDFB540-2AFE-BDD0-36A6-90C9EA3652A7}"/>
              </a:ext>
            </a:extLst>
          </p:cNvPr>
          <p:cNvPicPr>
            <a:picLocks noChangeAspect="1"/>
          </p:cNvPicPr>
          <p:nvPr/>
        </p:nvPicPr>
        <p:blipFill>
          <a:blip r:embed="rId2"/>
          <a:stretch>
            <a:fillRect/>
          </a:stretch>
        </p:blipFill>
        <p:spPr>
          <a:xfrm>
            <a:off x="3656772" y="4958000"/>
            <a:ext cx="5056762" cy="1454622"/>
          </a:xfrm>
          <a:prstGeom prst="rect">
            <a:avLst/>
          </a:prstGeom>
        </p:spPr>
      </p:pic>
      <p:sp>
        <p:nvSpPr>
          <p:cNvPr id="2" name="Footer Placeholder 1">
            <a:extLst>
              <a:ext uri="{FF2B5EF4-FFF2-40B4-BE49-F238E27FC236}">
                <a16:creationId xmlns:a16="http://schemas.microsoft.com/office/drawing/2014/main" id="{ED3ED621-70BF-B160-BC27-44EE7249ABA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67090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 vs. Trend</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477399"/>
            <a:ext cx="5330792" cy="4832092"/>
          </a:xfrm>
          <a:prstGeom prst="rect">
            <a:avLst/>
          </a:prstGeom>
          <a:noFill/>
        </p:spPr>
        <p:txBody>
          <a:bodyPr wrap="square">
            <a:spAutoFit/>
          </a:bodyPr>
          <a:lstStyle/>
          <a:p>
            <a:pPr marL="342900" indent="-342900">
              <a:buFont typeface="Arial" panose="020B0604020202020204" pitchFamily="34" charset="0"/>
              <a:buChar char="•"/>
            </a:pPr>
            <a:r>
              <a:rPr lang="en-CA" sz="2200" b="1" dirty="0">
                <a:solidFill>
                  <a:srgbClr val="0070C0"/>
                </a:solidFill>
              </a:rPr>
              <a:t>Regression</a:t>
            </a:r>
            <a:r>
              <a:rPr lang="en-CA" sz="2200" b="1" dirty="0">
                <a:solidFill>
                  <a:srgbClr val="1F2023"/>
                </a:solidFill>
                <a:effectLst/>
              </a:rPr>
              <a:t> </a:t>
            </a:r>
            <a:r>
              <a:rPr lang="en-CA" sz="2200" dirty="0">
                <a:solidFill>
                  <a:srgbClr val="1F2023"/>
                </a:solidFill>
                <a:effectLst/>
              </a:rPr>
              <a:t>line </a:t>
            </a:r>
            <a:r>
              <a:rPr lang="en-CA" sz="2200" b="1" dirty="0">
                <a:solidFill>
                  <a:srgbClr val="1F2023"/>
                </a:solidFill>
                <a:effectLst/>
              </a:rPr>
              <a:t>is </a:t>
            </a:r>
            <a:r>
              <a:rPr lang="en-CA" sz="2200" dirty="0">
                <a:solidFill>
                  <a:srgbClr val="1F2023"/>
                </a:solidFill>
                <a:effectLst/>
              </a:rPr>
              <a:t>a statistics concept where we try to explain the dependent variables based on variation in independent variables for a given set of</a:t>
            </a:r>
            <a:r>
              <a:rPr lang="en-CA" sz="2200" b="1" dirty="0">
                <a:solidFill>
                  <a:srgbClr val="1F2023"/>
                </a:solidFill>
                <a:effectLst/>
              </a:rPr>
              <a:t> </a:t>
            </a:r>
            <a:r>
              <a:rPr lang="en-CA" sz="2200" dirty="0">
                <a:solidFill>
                  <a:srgbClr val="1F2023"/>
                </a:solidFill>
                <a:effectLst/>
              </a:rPr>
              <a:t>data points.</a:t>
            </a:r>
          </a:p>
          <a:p>
            <a:pPr marL="342900" indent="-342900">
              <a:buFont typeface="Arial" panose="020B0604020202020204" pitchFamily="34" charset="0"/>
              <a:buChar char="•"/>
            </a:pPr>
            <a:r>
              <a:rPr lang="en-CA" sz="2200" dirty="0">
                <a:solidFill>
                  <a:srgbClr val="1F2023"/>
                </a:solidFill>
              </a:rPr>
              <a:t>Regression is a relationship between two variables. </a:t>
            </a:r>
            <a:r>
              <a:rPr lang="en-CA" sz="2200" dirty="0">
                <a:solidFill>
                  <a:srgbClr val="1F2023"/>
                </a:solidFill>
                <a:effectLst/>
              </a:rPr>
              <a:t> </a:t>
            </a:r>
          </a:p>
          <a:p>
            <a:pPr marL="342900" indent="-342900">
              <a:buFont typeface="Arial" panose="020B0604020202020204" pitchFamily="34" charset="0"/>
              <a:buChar char="•"/>
            </a:pPr>
            <a:endParaRPr lang="en-CA" sz="2200" dirty="0">
              <a:solidFill>
                <a:srgbClr val="1F2023"/>
              </a:solidFill>
            </a:endParaRPr>
          </a:p>
          <a:p>
            <a:pPr marL="342900" indent="-342900">
              <a:buFont typeface="Arial" panose="020B0604020202020204" pitchFamily="34" charset="0"/>
              <a:buChar char="•"/>
            </a:pPr>
            <a:r>
              <a:rPr lang="en-CA" sz="2200" b="1" dirty="0">
                <a:solidFill>
                  <a:srgbClr val="0070C0"/>
                </a:solidFill>
              </a:rPr>
              <a:t>Trend line</a:t>
            </a:r>
            <a:r>
              <a:rPr lang="en-CA" sz="2200" b="1" dirty="0">
                <a:solidFill>
                  <a:srgbClr val="1F2023"/>
                </a:solidFill>
                <a:effectLst/>
              </a:rPr>
              <a:t> </a:t>
            </a:r>
            <a:r>
              <a:rPr lang="en-CA" sz="2200" dirty="0">
                <a:solidFill>
                  <a:srgbClr val="1F2023"/>
                </a:solidFill>
                <a:effectLst/>
              </a:rPr>
              <a:t>is</a:t>
            </a:r>
            <a:r>
              <a:rPr lang="en-CA" sz="2200" b="1" dirty="0">
                <a:solidFill>
                  <a:srgbClr val="1F2023"/>
                </a:solidFill>
                <a:effectLst/>
              </a:rPr>
              <a:t> </a:t>
            </a:r>
            <a:r>
              <a:rPr lang="en-CA" sz="2200" dirty="0">
                <a:solidFill>
                  <a:srgbClr val="282829"/>
                </a:solidFill>
                <a:effectLst/>
              </a:rPr>
              <a:t>a straight line indicating the direction of a process with respect to time.</a:t>
            </a:r>
          </a:p>
          <a:p>
            <a:pPr marL="342900" indent="-342900">
              <a:buFont typeface="Arial" panose="020B0604020202020204" pitchFamily="34" charset="0"/>
              <a:buChar char="•"/>
            </a:pPr>
            <a:r>
              <a:rPr lang="en-CA" sz="2200" dirty="0">
                <a:solidFill>
                  <a:srgbClr val="282829"/>
                </a:solidFill>
              </a:rPr>
              <a:t>Trend is a </a:t>
            </a:r>
            <a:r>
              <a:rPr lang="en-CA" sz="2200" dirty="0">
                <a:solidFill>
                  <a:srgbClr val="1F2023"/>
                </a:solidFill>
                <a:effectLst/>
              </a:rPr>
              <a:t>time series concept . Trend says whether over time data </a:t>
            </a:r>
            <a:r>
              <a:rPr lang="en-CA" sz="2200" dirty="0">
                <a:solidFill>
                  <a:srgbClr val="1F2023"/>
                </a:solidFill>
              </a:rPr>
              <a:t>is</a:t>
            </a:r>
            <a:r>
              <a:rPr lang="en-CA" sz="2200" b="1" dirty="0">
                <a:solidFill>
                  <a:srgbClr val="1F2023"/>
                </a:solidFill>
                <a:effectLst/>
              </a:rPr>
              <a:t> </a:t>
            </a:r>
            <a:r>
              <a:rPr lang="en-CA" sz="2200" dirty="0">
                <a:solidFill>
                  <a:srgbClr val="1F2023"/>
                </a:solidFill>
                <a:effectLst/>
              </a:rPr>
              <a:t>in </a:t>
            </a:r>
            <a:r>
              <a:rPr lang="en-CA" sz="2200" b="1" dirty="0">
                <a:solidFill>
                  <a:srgbClr val="1F2023"/>
                </a:solidFill>
                <a:effectLst/>
              </a:rPr>
              <a:t>uptrend</a:t>
            </a:r>
            <a:r>
              <a:rPr lang="en-CA" sz="2200" dirty="0">
                <a:solidFill>
                  <a:srgbClr val="1F2023"/>
                </a:solidFill>
                <a:effectLst/>
              </a:rPr>
              <a:t> or </a:t>
            </a:r>
            <a:r>
              <a:rPr lang="en-CA" sz="2200" b="1" dirty="0">
                <a:solidFill>
                  <a:srgbClr val="1F2023"/>
                </a:solidFill>
                <a:effectLst/>
              </a:rPr>
              <a:t>down-trend</a:t>
            </a:r>
            <a:r>
              <a:rPr lang="en-CA" sz="2200" dirty="0">
                <a:solidFill>
                  <a:srgbClr val="1F2023"/>
                </a:solidFill>
                <a:effectLst/>
              </a:rPr>
              <a:t>. </a:t>
            </a:r>
          </a:p>
        </p:txBody>
      </p:sp>
      <p:pic>
        <p:nvPicPr>
          <p:cNvPr id="2" name="Picture 1">
            <a:extLst>
              <a:ext uri="{FF2B5EF4-FFF2-40B4-BE49-F238E27FC236}">
                <a16:creationId xmlns:a16="http://schemas.microsoft.com/office/drawing/2014/main" id="{E1762AFD-B8EF-6573-C02D-AAC7FED1D839}"/>
              </a:ext>
            </a:extLst>
          </p:cNvPr>
          <p:cNvPicPr>
            <a:picLocks noChangeAspect="1"/>
          </p:cNvPicPr>
          <p:nvPr/>
        </p:nvPicPr>
        <p:blipFill>
          <a:blip r:embed="rId2"/>
          <a:stretch>
            <a:fillRect/>
          </a:stretch>
        </p:blipFill>
        <p:spPr>
          <a:xfrm>
            <a:off x="6166338" y="2838876"/>
            <a:ext cx="5881634" cy="3514037"/>
          </a:xfrm>
          <a:prstGeom prst="rect">
            <a:avLst/>
          </a:prstGeom>
        </p:spPr>
      </p:pic>
      <p:pic>
        <p:nvPicPr>
          <p:cNvPr id="10" name="Picture 9">
            <a:extLst>
              <a:ext uri="{FF2B5EF4-FFF2-40B4-BE49-F238E27FC236}">
                <a16:creationId xmlns:a16="http://schemas.microsoft.com/office/drawing/2014/main" id="{2C086E14-4754-C5F6-B3F2-FF8DD72695BA}"/>
              </a:ext>
            </a:extLst>
          </p:cNvPr>
          <p:cNvPicPr>
            <a:picLocks noChangeAspect="1"/>
          </p:cNvPicPr>
          <p:nvPr/>
        </p:nvPicPr>
        <p:blipFill>
          <a:blip r:embed="rId3"/>
          <a:stretch>
            <a:fillRect/>
          </a:stretch>
        </p:blipFill>
        <p:spPr>
          <a:xfrm>
            <a:off x="7082708" y="242821"/>
            <a:ext cx="4048894" cy="2596055"/>
          </a:xfrm>
          <a:prstGeom prst="rect">
            <a:avLst/>
          </a:prstGeom>
        </p:spPr>
      </p:pic>
      <p:sp>
        <p:nvSpPr>
          <p:cNvPr id="3" name="Footer Placeholder 2">
            <a:extLst>
              <a:ext uri="{FF2B5EF4-FFF2-40B4-BE49-F238E27FC236}">
                <a16:creationId xmlns:a16="http://schemas.microsoft.com/office/drawing/2014/main" id="{4F48F601-C510-305B-9ED1-91EF1A5F38F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18918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a:t>
            </a:r>
          </a:p>
        </p:txBody>
      </p:sp>
      <p:sp>
        <p:nvSpPr>
          <p:cNvPr id="3" name="TextBox 2">
            <a:extLst>
              <a:ext uri="{FF2B5EF4-FFF2-40B4-BE49-F238E27FC236}">
                <a16:creationId xmlns:a16="http://schemas.microsoft.com/office/drawing/2014/main" id="{BBEC882A-DBDC-5520-DECA-136DE5921C26}"/>
              </a:ext>
            </a:extLst>
          </p:cNvPr>
          <p:cNvSpPr txBox="1"/>
          <p:nvPr/>
        </p:nvSpPr>
        <p:spPr>
          <a:xfrm>
            <a:off x="845597" y="1286976"/>
            <a:ext cx="6691543"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Most data sets contain diverse information. The variables are typically displayed in several dimensions.</a:t>
            </a:r>
          </a:p>
          <a:p>
            <a:endParaRPr lang="en-CA" sz="2400" dirty="0">
              <a:effectLst/>
            </a:endParaRPr>
          </a:p>
          <a:p>
            <a:pPr marL="342900" indent="-342900">
              <a:buFont typeface="Arial" panose="020B0604020202020204" pitchFamily="34" charset="0"/>
              <a:buChar char="•"/>
            </a:pPr>
            <a:r>
              <a:rPr lang="en-CA" sz="2400" dirty="0">
                <a:effectLst/>
              </a:rPr>
              <a:t>Consider the data set on the right, which contains the following variables:</a:t>
            </a:r>
          </a:p>
          <a:p>
            <a:endParaRPr lang="en-CA" sz="2400" dirty="0">
              <a:effectLst/>
            </a:endParaRPr>
          </a:p>
          <a:p>
            <a:pPr marL="900000" indent="-342900">
              <a:buFont typeface="Arial" panose="020B0604020202020204" pitchFamily="34" charset="0"/>
              <a:buChar char="•"/>
            </a:pPr>
            <a:r>
              <a:rPr lang="en-CA" sz="2400" dirty="0">
                <a:effectLst/>
              </a:rPr>
              <a:t>Age (in years)</a:t>
            </a:r>
          </a:p>
          <a:p>
            <a:pPr marL="900000" indent="-342900">
              <a:buFont typeface="Arial" panose="020B0604020202020204" pitchFamily="34" charset="0"/>
              <a:buChar char="•"/>
            </a:pPr>
            <a:r>
              <a:rPr lang="en-CA" sz="2400" dirty="0">
                <a:effectLst/>
              </a:rPr>
              <a:t>Annual income (in US$)</a:t>
            </a:r>
          </a:p>
          <a:p>
            <a:pPr marL="900000" indent="-342900">
              <a:buFont typeface="Arial" panose="020B0604020202020204" pitchFamily="34" charset="0"/>
              <a:buChar char="•"/>
            </a:pPr>
            <a:r>
              <a:rPr lang="en-CA" sz="2400" dirty="0">
                <a:effectLst/>
              </a:rPr>
              <a:t>Height (in cm)</a:t>
            </a:r>
          </a:p>
          <a:p>
            <a:br>
              <a:rPr lang="en-CA" sz="2400" dirty="0">
                <a:effectLst/>
              </a:rPr>
            </a:br>
            <a:endParaRPr lang="en-CA" sz="2400" dirty="0">
              <a:effectLst/>
            </a:endParaRPr>
          </a:p>
          <a:p>
            <a:pPr marL="342900" indent="-342900">
              <a:buFont typeface="Arial" panose="020B0604020202020204" pitchFamily="34" charset="0"/>
              <a:buChar char="•"/>
            </a:pPr>
            <a:r>
              <a:rPr lang="en-CA" sz="2400" dirty="0">
                <a:effectLst/>
              </a:rPr>
              <a:t>The income column has the highest range.</a:t>
            </a:r>
          </a:p>
        </p:txBody>
      </p:sp>
      <p:graphicFrame>
        <p:nvGraphicFramePr>
          <p:cNvPr id="2" name="Table 1">
            <a:extLst>
              <a:ext uri="{FF2B5EF4-FFF2-40B4-BE49-F238E27FC236}">
                <a16:creationId xmlns:a16="http://schemas.microsoft.com/office/drawing/2014/main" id="{17BE7FA3-E527-1BA6-E60F-44A2B0E56667}"/>
              </a:ext>
            </a:extLst>
          </p:cNvPr>
          <p:cNvGraphicFramePr>
            <a:graphicFrameLocks noGrp="1"/>
          </p:cNvGraphicFramePr>
          <p:nvPr>
            <p:extLst>
              <p:ext uri="{D42A27DB-BD31-4B8C-83A1-F6EECF244321}">
                <p14:modId xmlns:p14="http://schemas.microsoft.com/office/powerpoint/2010/main" val="4108772657"/>
              </p:ext>
            </p:extLst>
          </p:nvPr>
        </p:nvGraphicFramePr>
        <p:xfrm>
          <a:off x="8013500" y="2123689"/>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6" name="Footer Placeholder 5">
            <a:extLst>
              <a:ext uri="{FF2B5EF4-FFF2-40B4-BE49-F238E27FC236}">
                <a16:creationId xmlns:a16="http://schemas.microsoft.com/office/drawing/2014/main" id="{845C154D-F814-2FA4-B6E8-D3FBF1C3EA8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1656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a:t>
            </a:r>
          </a:p>
        </p:txBody>
      </p:sp>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2" name="Picture 1">
            <a:extLst>
              <a:ext uri="{FF2B5EF4-FFF2-40B4-BE49-F238E27FC236}">
                <a16:creationId xmlns:a16="http://schemas.microsoft.com/office/drawing/2014/main" id="{C61DB47A-AD56-52F8-FD19-999AE7722568}"/>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EE267205-2E98-945B-B461-7276CF2B695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8882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Objective of Standardization</a:t>
            </a:r>
          </a:p>
        </p:txBody>
      </p:sp>
      <p:sp>
        <p:nvSpPr>
          <p:cNvPr id="3" name="TextBox 2">
            <a:extLst>
              <a:ext uri="{FF2B5EF4-FFF2-40B4-BE49-F238E27FC236}">
                <a16:creationId xmlns:a16="http://schemas.microsoft.com/office/drawing/2014/main" id="{BE7912B7-534E-DE83-9016-F1E20AFEEDFB}"/>
              </a:ext>
            </a:extLst>
          </p:cNvPr>
          <p:cNvSpPr txBox="1"/>
          <p:nvPr/>
        </p:nvSpPr>
        <p:spPr>
          <a:xfrm>
            <a:off x="588505" y="1322875"/>
            <a:ext cx="11026321" cy="1938992"/>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Standardization ensures that data is presented in a uniform format, making it consistent and easy to compare and analyze.</a:t>
            </a:r>
          </a:p>
          <a:p>
            <a:endParaRPr lang="en-CA" sz="2400" dirty="0">
              <a:effectLst/>
            </a:endParaRPr>
          </a:p>
          <a:p>
            <a:pPr marL="342900" indent="-342900">
              <a:buFont typeface="Arial" panose="020B0604020202020204" pitchFamily="34" charset="0"/>
              <a:buChar char="•"/>
            </a:pPr>
            <a:r>
              <a:rPr lang="en-CA" sz="2400" dirty="0">
                <a:effectLst/>
              </a:rPr>
              <a:t>It enables data from different sources to be integrated seamlessly, allowing for more comprehensive analysis and collaboration across systems.</a:t>
            </a:r>
          </a:p>
        </p:txBody>
      </p:sp>
      <p:graphicFrame>
        <p:nvGraphicFramePr>
          <p:cNvPr id="6" name="Table 5">
            <a:extLst>
              <a:ext uri="{FF2B5EF4-FFF2-40B4-BE49-F238E27FC236}">
                <a16:creationId xmlns:a16="http://schemas.microsoft.com/office/drawing/2014/main" id="{16E819A0-598C-DFA9-D18F-229DD3F63CB1}"/>
              </a:ext>
            </a:extLst>
          </p:cNvPr>
          <p:cNvGraphicFramePr>
            <a:graphicFrameLocks noGrp="1"/>
          </p:cNvGraphicFramePr>
          <p:nvPr>
            <p:extLst>
              <p:ext uri="{D42A27DB-BD31-4B8C-83A1-F6EECF244321}">
                <p14:modId xmlns:p14="http://schemas.microsoft.com/office/powerpoint/2010/main" val="2604950718"/>
              </p:ext>
            </p:extLst>
          </p:nvPr>
        </p:nvGraphicFramePr>
        <p:xfrm>
          <a:off x="1644720" y="329082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9" name="Table 8">
            <a:extLst>
              <a:ext uri="{FF2B5EF4-FFF2-40B4-BE49-F238E27FC236}">
                <a16:creationId xmlns:a16="http://schemas.microsoft.com/office/drawing/2014/main" id="{F5D7B473-890B-805E-3CA6-8C59DEE73375}"/>
              </a:ext>
            </a:extLst>
          </p:cNvPr>
          <p:cNvGraphicFramePr>
            <a:graphicFrameLocks noGrp="1"/>
          </p:cNvGraphicFramePr>
          <p:nvPr>
            <p:extLst>
              <p:ext uri="{D42A27DB-BD31-4B8C-83A1-F6EECF244321}">
                <p14:modId xmlns:p14="http://schemas.microsoft.com/office/powerpoint/2010/main" val="2936125975"/>
              </p:ext>
            </p:extLst>
          </p:nvPr>
        </p:nvGraphicFramePr>
        <p:xfrm>
          <a:off x="7214377" y="328541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a:effectLst/>
                          <a:latin typeface="+mn-lt"/>
                        </a:rPr>
                        <a:t>-1.088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a:effectLst/>
                          <a:latin typeface="+mn-lt"/>
                        </a:rPr>
                        <a:t>0.032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-0.197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1.594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1.922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-0.914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-0.824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Left Arrow 9">
            <a:extLst>
              <a:ext uri="{FF2B5EF4-FFF2-40B4-BE49-F238E27FC236}">
                <a16:creationId xmlns:a16="http://schemas.microsoft.com/office/drawing/2014/main" id="{A2AD9912-266A-49D8-512A-6684893B26FB}"/>
              </a:ext>
            </a:extLst>
          </p:cNvPr>
          <p:cNvSpPr/>
          <p:nvPr/>
        </p:nvSpPr>
        <p:spPr>
          <a:xfrm rot="10800000">
            <a:off x="5356287" y="4525869"/>
            <a:ext cx="1479426" cy="729574"/>
          </a:xfrm>
          <a:prstGeom prst="lef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DA785EC-B286-DA24-25E2-2C54143D806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85252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Does Standardization Work?</a:t>
            </a:r>
          </a:p>
        </p:txBody>
      </p:sp>
      <p:sp>
        <p:nvSpPr>
          <p:cNvPr id="3" name="TextBox 2">
            <a:extLst>
              <a:ext uri="{FF2B5EF4-FFF2-40B4-BE49-F238E27FC236}">
                <a16:creationId xmlns:a16="http://schemas.microsoft.com/office/drawing/2014/main" id="{7036280D-217D-CD84-0893-E9EDD0E4D937}"/>
              </a:ext>
            </a:extLst>
          </p:cNvPr>
          <p:cNvSpPr txBox="1"/>
          <p:nvPr/>
        </p:nvSpPr>
        <p:spPr>
          <a:xfrm>
            <a:off x="765207" y="1457954"/>
            <a:ext cx="10207593" cy="4154984"/>
          </a:xfrm>
          <a:prstGeom prst="rect">
            <a:avLst/>
          </a:prstGeom>
          <a:noFill/>
        </p:spPr>
        <p:txBody>
          <a:bodyPr wrap="square">
            <a:spAutoFit/>
          </a:bodyPr>
          <a:lstStyle/>
          <a:p>
            <a:pPr marL="457200" indent="-457200">
              <a:buFont typeface="+mj-lt"/>
              <a:buAutoNum type="arabicPeriod"/>
            </a:pPr>
            <a:r>
              <a:rPr lang="en-CA" sz="2400" b="1" dirty="0">
                <a:effectLst/>
              </a:rPr>
              <a:t>Calculate Mean and Standard Deviation: </a:t>
            </a:r>
            <a:r>
              <a:rPr lang="en-CA" sz="2400" dirty="0">
                <a:effectLst/>
              </a:rPr>
              <a:t>First, calculate the mean and standard deviation of the column (or field</a:t>
            </a:r>
            <a:r>
              <a:rPr lang="en-CA" sz="2400" dirty="0"/>
              <a:t> or</a:t>
            </a:r>
            <a:r>
              <a:rPr lang="en-CA" sz="2400" dirty="0">
                <a:effectLst/>
              </a:rPr>
              <a:t> feature or variable or attribute) you want to standardize. </a:t>
            </a:r>
          </a:p>
          <a:p>
            <a:pPr>
              <a:buFont typeface="+mj-lt"/>
              <a:buAutoNum type="arabicPeriod"/>
            </a:pPr>
            <a:endParaRPr lang="en-CA" sz="2400" dirty="0">
              <a:effectLst/>
            </a:endParaRPr>
          </a:p>
          <a:p>
            <a:pPr marL="457200" indent="-457200">
              <a:buFont typeface="+mj-lt"/>
              <a:buAutoNum type="arabicPeriod"/>
            </a:pPr>
            <a:r>
              <a:rPr lang="en-CA" sz="2400" b="1" dirty="0">
                <a:effectLst/>
              </a:rPr>
              <a:t>Subtract the Mean: </a:t>
            </a:r>
            <a:r>
              <a:rPr lang="en-CA" sz="2400" dirty="0">
                <a:effectLst/>
              </a:rPr>
              <a:t>For each data point, subtract the mean value from it.</a:t>
            </a:r>
          </a:p>
          <a:p>
            <a:pPr>
              <a:buFont typeface="+mj-lt"/>
              <a:buAutoNum type="arabicPeriod"/>
            </a:pPr>
            <a:endParaRPr lang="en-CA" sz="2400" dirty="0">
              <a:effectLst/>
            </a:endParaRPr>
          </a:p>
          <a:p>
            <a:pPr marL="457200" indent="-457200">
              <a:buFont typeface="+mj-lt"/>
              <a:buAutoNum type="arabicPeriod"/>
            </a:pPr>
            <a:r>
              <a:rPr lang="en-CA" sz="2400" b="1" dirty="0">
                <a:effectLst/>
              </a:rPr>
              <a:t>Divide by Standard Deviation: </a:t>
            </a:r>
            <a:r>
              <a:rPr lang="en-CA" sz="2400" dirty="0">
                <a:effectLst/>
              </a:rPr>
              <a:t>After subtracting the mean, divide each data point by the standard deviation. </a:t>
            </a:r>
          </a:p>
          <a:p>
            <a:pPr marL="457200" indent="-457200">
              <a:buFont typeface="+mj-lt"/>
              <a:buAutoNum type="arabicPeriod"/>
            </a:pPr>
            <a:endParaRPr lang="en-CA" sz="2400" dirty="0">
              <a:effectLst/>
            </a:endParaRPr>
          </a:p>
          <a:p>
            <a:pPr marL="457200" indent="-457200">
              <a:buFont typeface="+mj-lt"/>
              <a:buAutoNum type="arabicPeriod"/>
            </a:pPr>
            <a:r>
              <a:rPr lang="en-CA" sz="2400" b="1" dirty="0">
                <a:effectLst/>
              </a:rPr>
              <a:t>Resulting Z-Scores: </a:t>
            </a:r>
            <a:r>
              <a:rPr lang="en-CA" sz="2400" dirty="0">
                <a:effectLst/>
              </a:rPr>
              <a:t>The values you obtain after these calculations are called Z-scores or standard scores.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FE5007-637B-89D8-1539-C6B51214BBCF}"/>
                  </a:ext>
                </a:extLst>
              </p:cNvPr>
              <p:cNvSpPr txBox="1"/>
              <p:nvPr/>
            </p:nvSpPr>
            <p:spPr>
              <a:xfrm>
                <a:off x="6533067" y="5514016"/>
                <a:ext cx="1542923" cy="691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𝑋</m:t>
                          </m:r>
                          <m:r>
                            <a:rPr lang="en-US" sz="2400" b="0" i="1" smtClean="0">
                              <a:latin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𝜇</m:t>
                          </m:r>
                        </m:num>
                        <m:den>
                          <m:r>
                            <a:rPr lang="en-US" sz="2400" i="1">
                              <a:latin typeface="Cambria Math" panose="02040503050406030204" pitchFamily="18" charset="0"/>
                              <a:ea typeface="Cambria Math" panose="02040503050406030204" pitchFamily="18" charset="0"/>
                            </a:rPr>
                            <m:t>𝜎</m:t>
                          </m:r>
                        </m:den>
                      </m:f>
                    </m:oMath>
                  </m:oMathPara>
                </a14:m>
                <a:endParaRPr lang="en-US" sz="2400" dirty="0"/>
              </a:p>
            </p:txBody>
          </p:sp>
        </mc:Choice>
        <mc:Fallback xmlns="">
          <p:sp>
            <p:nvSpPr>
              <p:cNvPr id="6" name="TextBox 5">
                <a:extLst>
                  <a:ext uri="{FF2B5EF4-FFF2-40B4-BE49-F238E27FC236}">
                    <a16:creationId xmlns:a16="http://schemas.microsoft.com/office/drawing/2014/main" id="{CDFE5007-637B-89D8-1539-C6B51214BBCF}"/>
                  </a:ext>
                </a:extLst>
              </p:cNvPr>
              <p:cNvSpPr txBox="1">
                <a:spLocks noRot="1" noChangeAspect="1" noMove="1" noResize="1" noEditPoints="1" noAdjustHandles="1" noChangeArrowheads="1" noChangeShapeType="1" noTextEdit="1"/>
              </p:cNvSpPr>
              <p:nvPr/>
            </p:nvSpPr>
            <p:spPr>
              <a:xfrm>
                <a:off x="6533067" y="5514016"/>
                <a:ext cx="1542923" cy="691408"/>
              </a:xfrm>
              <a:prstGeom prst="rect">
                <a:avLst/>
              </a:prstGeom>
              <a:blipFill>
                <a:blip r:embed="rId2"/>
                <a:stretch>
                  <a:fillRect l="-4098" t="-9091" r="-4098" b="-909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2601670-1F05-7D83-BA0A-9D3AA854DA7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47279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2" name="Table 1">
            <a:extLst>
              <a:ext uri="{FF2B5EF4-FFF2-40B4-BE49-F238E27FC236}">
                <a16:creationId xmlns:a16="http://schemas.microsoft.com/office/drawing/2014/main" id="{ADFB7942-FCE4-7819-53A8-268A48E8DBDF}"/>
              </a:ext>
            </a:extLst>
          </p:cNvPr>
          <p:cNvGraphicFramePr>
            <a:graphicFrameLocks noGrp="1"/>
          </p:cNvGraphicFramePr>
          <p:nvPr>
            <p:extLst>
              <p:ext uri="{D42A27DB-BD31-4B8C-83A1-F6EECF244321}">
                <p14:modId xmlns:p14="http://schemas.microsoft.com/office/powerpoint/2010/main" val="2182667424"/>
              </p:ext>
            </p:extLst>
          </p:nvPr>
        </p:nvGraphicFramePr>
        <p:xfrm>
          <a:off x="1126156" y="2442727"/>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88316698"/>
              </p:ext>
            </p:extLst>
          </p:nvPr>
        </p:nvGraphicFramePr>
        <p:xfrm>
          <a:off x="7274969" y="2442727"/>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6" name="TextBox 5">
            <a:extLst>
              <a:ext uri="{FF2B5EF4-FFF2-40B4-BE49-F238E27FC236}">
                <a16:creationId xmlns:a16="http://schemas.microsoft.com/office/drawing/2014/main" id="{678C9F57-E4C9-571A-CF09-1913CEC51E70}"/>
              </a:ext>
            </a:extLst>
          </p:cNvPr>
          <p:cNvSpPr txBox="1"/>
          <p:nvPr/>
        </p:nvSpPr>
        <p:spPr>
          <a:xfrm>
            <a:off x="6352742" y="5654171"/>
            <a:ext cx="891462" cy="584775"/>
          </a:xfrm>
          <a:prstGeom prst="rect">
            <a:avLst/>
          </a:prstGeom>
          <a:noFill/>
        </p:spPr>
        <p:txBody>
          <a:bodyPr wrap="none" rtlCol="0">
            <a:spAutoFit/>
          </a:bodyPr>
          <a:lstStyle/>
          <a:p>
            <a:pPr algn="r"/>
            <a:r>
              <a:rPr lang="en-US" sz="1600" b="1" dirty="0"/>
              <a:t>Mean</a:t>
            </a:r>
          </a:p>
          <a:p>
            <a:pPr algn="r"/>
            <a:r>
              <a:rPr lang="en-US" sz="1600" b="1" dirty="0"/>
              <a:t>Std. Dev</a:t>
            </a:r>
          </a:p>
        </p:txBody>
      </p:sp>
      <p:sp>
        <p:nvSpPr>
          <p:cNvPr id="9" name="Right Arrow 8">
            <a:extLst>
              <a:ext uri="{FF2B5EF4-FFF2-40B4-BE49-F238E27FC236}">
                <a16:creationId xmlns:a16="http://schemas.microsoft.com/office/drawing/2014/main" id="{DEEC106D-6485-88FF-229C-3104BD4AC7F9}"/>
              </a:ext>
            </a:extLst>
          </p:cNvPr>
          <p:cNvSpPr/>
          <p:nvPr/>
        </p:nvSpPr>
        <p:spPr>
          <a:xfrm>
            <a:off x="4935555" y="355556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419580" y="3303145"/>
            <a:ext cx="772070" cy="369332"/>
          </a:xfrm>
          <a:prstGeom prst="rect">
            <a:avLst/>
          </a:prstGeom>
          <a:noFill/>
        </p:spPr>
        <p:txBody>
          <a:bodyPr wrap="none" rtlCol="0">
            <a:spAutoFit/>
          </a:bodyPr>
          <a:lstStyle/>
          <a:p>
            <a:pPr algn="r"/>
            <a:r>
              <a:rPr lang="en-US" dirty="0"/>
              <a:t>Step 1</a:t>
            </a:r>
          </a:p>
        </p:txBody>
      </p:sp>
      <p:sp>
        <p:nvSpPr>
          <p:cNvPr id="11" name="TextBox 10">
            <a:extLst>
              <a:ext uri="{FF2B5EF4-FFF2-40B4-BE49-F238E27FC236}">
                <a16:creationId xmlns:a16="http://schemas.microsoft.com/office/drawing/2014/main" id="{C5A0B6E5-226C-8453-BA37-BA340DAADACA}"/>
              </a:ext>
            </a:extLst>
          </p:cNvPr>
          <p:cNvSpPr txBox="1"/>
          <p:nvPr/>
        </p:nvSpPr>
        <p:spPr>
          <a:xfrm>
            <a:off x="765208" y="1444491"/>
            <a:ext cx="5831789" cy="461665"/>
          </a:xfrm>
          <a:prstGeom prst="rect">
            <a:avLst/>
          </a:prstGeom>
          <a:noFill/>
        </p:spPr>
        <p:txBody>
          <a:bodyPr wrap="none" rtlCol="0">
            <a:spAutoFit/>
          </a:bodyPr>
          <a:lstStyle/>
          <a:p>
            <a:r>
              <a:rPr lang="en-US" sz="2400" dirty="0"/>
              <a:t>Step 1: Calculate mean and Std. for each field</a:t>
            </a:r>
          </a:p>
        </p:txBody>
      </p:sp>
      <p:sp>
        <p:nvSpPr>
          <p:cNvPr id="12" name="Footer Placeholder 11">
            <a:extLst>
              <a:ext uri="{FF2B5EF4-FFF2-40B4-BE49-F238E27FC236}">
                <a16:creationId xmlns:a16="http://schemas.microsoft.com/office/drawing/2014/main" id="{2066BC4C-6BB7-269C-6A75-F2E25EA1A67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6761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3560006770"/>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2</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3368410673"/>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5639877" cy="461665"/>
          </a:xfrm>
          <a:prstGeom prst="rect">
            <a:avLst/>
          </a:prstGeom>
          <a:noFill/>
        </p:spPr>
        <p:txBody>
          <a:bodyPr wrap="none" rtlCol="0">
            <a:spAutoFit/>
          </a:bodyPr>
          <a:lstStyle/>
          <a:p>
            <a:r>
              <a:rPr lang="en-US" sz="2400" dirty="0"/>
              <a:t>Step 2: Subtract Mean from each data point</a:t>
            </a:r>
          </a:p>
        </p:txBody>
      </p:sp>
      <p:sp>
        <p:nvSpPr>
          <p:cNvPr id="2" name="Footer Placeholder 1">
            <a:extLst>
              <a:ext uri="{FF2B5EF4-FFF2-40B4-BE49-F238E27FC236}">
                <a16:creationId xmlns:a16="http://schemas.microsoft.com/office/drawing/2014/main" id="{82982EAD-7E66-9872-79E7-237750E854C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23995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925699678"/>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3</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142904594"/>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4908651" cy="461665"/>
          </a:xfrm>
          <a:prstGeom prst="rect">
            <a:avLst/>
          </a:prstGeom>
          <a:noFill/>
        </p:spPr>
        <p:txBody>
          <a:bodyPr wrap="none" rtlCol="0">
            <a:spAutoFit/>
          </a:bodyPr>
          <a:lstStyle/>
          <a:p>
            <a:r>
              <a:rPr lang="en-US" sz="2400" dirty="0"/>
              <a:t>Step 3: Divide each data point by Std.</a:t>
            </a:r>
          </a:p>
        </p:txBody>
      </p:sp>
      <p:sp>
        <p:nvSpPr>
          <p:cNvPr id="2" name="TextBox 1">
            <a:extLst>
              <a:ext uri="{FF2B5EF4-FFF2-40B4-BE49-F238E27FC236}">
                <a16:creationId xmlns:a16="http://schemas.microsoft.com/office/drawing/2014/main" id="{4D2326C9-7AD7-FA79-0C48-9F9ECCBEAB24}"/>
              </a:ext>
            </a:extLst>
          </p:cNvPr>
          <p:cNvSpPr txBox="1"/>
          <p:nvPr/>
        </p:nvSpPr>
        <p:spPr>
          <a:xfrm>
            <a:off x="10574112" y="3920413"/>
            <a:ext cx="1531420" cy="1015663"/>
          </a:xfrm>
          <a:prstGeom prst="rect">
            <a:avLst/>
          </a:prstGeom>
          <a:noFill/>
          <a:ln>
            <a:solidFill>
              <a:srgbClr val="FF0000"/>
            </a:solidFill>
          </a:ln>
        </p:spPr>
        <p:txBody>
          <a:bodyPr wrap="square" rtlCol="0">
            <a:spAutoFit/>
          </a:bodyPr>
          <a:lstStyle/>
          <a:p>
            <a:r>
              <a:rPr lang="en-US" sz="2000" dirty="0"/>
              <a:t>Standardized values or </a:t>
            </a:r>
          </a:p>
          <a:p>
            <a:r>
              <a:rPr lang="en-US" sz="2000" dirty="0"/>
              <a:t>Z-scores</a:t>
            </a:r>
          </a:p>
        </p:txBody>
      </p:sp>
      <p:sp>
        <p:nvSpPr>
          <p:cNvPr id="6" name="Footer Placeholder 5">
            <a:extLst>
              <a:ext uri="{FF2B5EF4-FFF2-40B4-BE49-F238E27FC236}">
                <a16:creationId xmlns:a16="http://schemas.microsoft.com/office/drawing/2014/main" id="{18506AEE-2856-A315-1036-798B434A865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1559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Interpreting the Z-Scores</a:t>
            </a:r>
          </a:p>
        </p:txBody>
      </p:sp>
      <p:sp>
        <p:nvSpPr>
          <p:cNvPr id="3" name="TextBox 2">
            <a:extLst>
              <a:ext uri="{FF2B5EF4-FFF2-40B4-BE49-F238E27FC236}">
                <a16:creationId xmlns:a16="http://schemas.microsoft.com/office/drawing/2014/main" id="{CCEDBBE6-744F-F1F8-8FAB-19AA1452A073}"/>
              </a:ext>
            </a:extLst>
          </p:cNvPr>
          <p:cNvSpPr txBox="1"/>
          <p:nvPr/>
        </p:nvSpPr>
        <p:spPr>
          <a:xfrm>
            <a:off x="765208" y="1243181"/>
            <a:ext cx="7007192" cy="4893647"/>
          </a:xfrm>
          <a:prstGeom prst="rect">
            <a:avLst/>
          </a:prstGeom>
          <a:noFill/>
        </p:spPr>
        <p:txBody>
          <a:bodyPr wrap="square">
            <a:spAutoFit/>
          </a:bodyPr>
          <a:lstStyle/>
          <a:p>
            <a:r>
              <a:rPr lang="en-CA" sz="2400" dirty="0">
                <a:effectLst/>
              </a:rPr>
              <a:t>Key benefits of using standardization:</a:t>
            </a:r>
          </a:p>
          <a:p>
            <a:endParaRPr lang="en-CA" sz="2400" dirty="0">
              <a:effectLst/>
            </a:endParaRPr>
          </a:p>
          <a:p>
            <a:pPr marL="457200" indent="-457200">
              <a:buFont typeface="+mj-lt"/>
              <a:buAutoNum type="arabicPeriod"/>
            </a:pPr>
            <a:r>
              <a:rPr lang="en-CA" sz="2400" b="1" dirty="0">
                <a:solidFill>
                  <a:srgbClr val="0070C0"/>
                </a:solidFill>
              </a:rPr>
              <a:t>Consistency:</a:t>
            </a:r>
            <a:r>
              <a:rPr lang="en-CA" sz="2400" b="1" dirty="0">
                <a:solidFill>
                  <a:srgbClr val="297ED4"/>
                </a:solidFill>
                <a:effectLst/>
              </a:rPr>
              <a:t> </a:t>
            </a:r>
            <a:r>
              <a:rPr lang="en-CA" sz="2400" dirty="0">
                <a:effectLst/>
              </a:rPr>
              <a:t>Standardization ensures that data is presented in a uniform format.</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Interoperability: </a:t>
            </a:r>
            <a:r>
              <a:rPr lang="en-CA" sz="2400" dirty="0">
                <a:effectLst/>
              </a:rPr>
              <a:t>It enables seamless integration of data from different sources. </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Data Accuracy: </a:t>
            </a:r>
            <a:r>
              <a:rPr lang="en-CA" sz="2400" dirty="0">
                <a:effectLst/>
              </a:rPr>
              <a:t>Standardization reduces errors and inaccuracies arising from varying units or formats.</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297ED4"/>
                </a:solidFill>
                <a:effectLst/>
              </a:rPr>
              <a:t>Efficiency: </a:t>
            </a:r>
            <a:r>
              <a:rPr lang="en-CA" sz="2400" dirty="0">
                <a:effectLst/>
              </a:rPr>
              <a:t>Standardized data streamlines data preparation.</a:t>
            </a:r>
          </a:p>
        </p:txBody>
      </p:sp>
      <p:graphicFrame>
        <p:nvGraphicFramePr>
          <p:cNvPr id="6" name="Table 5">
            <a:extLst>
              <a:ext uri="{FF2B5EF4-FFF2-40B4-BE49-F238E27FC236}">
                <a16:creationId xmlns:a16="http://schemas.microsoft.com/office/drawing/2014/main" id="{3DB3B857-941E-531C-0F3B-19A87B3F6AC0}"/>
              </a:ext>
            </a:extLst>
          </p:cNvPr>
          <p:cNvGraphicFramePr>
            <a:graphicFrameLocks noGrp="1"/>
          </p:cNvGraphicFramePr>
          <p:nvPr>
            <p:extLst>
              <p:ext uri="{D42A27DB-BD31-4B8C-83A1-F6EECF244321}">
                <p14:modId xmlns:p14="http://schemas.microsoft.com/office/powerpoint/2010/main" val="4046348290"/>
              </p:ext>
            </p:extLst>
          </p:nvPr>
        </p:nvGraphicFramePr>
        <p:xfrm>
          <a:off x="8337607" y="1791894"/>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2" name="Footer Placeholder 1">
            <a:extLst>
              <a:ext uri="{FF2B5EF4-FFF2-40B4-BE49-F238E27FC236}">
                <a16:creationId xmlns:a16="http://schemas.microsoft.com/office/drawing/2014/main" id="{2C34016D-AFF5-86B0-1D4D-22D31FB92D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6957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9" y="1475967"/>
            <a:ext cx="4504882" cy="4893647"/>
          </a:xfrm>
          <a:prstGeom prst="rect">
            <a:avLst/>
          </a:prstGeom>
          <a:noFill/>
        </p:spPr>
        <p:txBody>
          <a:bodyPr wrap="square">
            <a:spAutoFit/>
          </a:bodyPr>
          <a:lstStyle/>
          <a:p>
            <a:pPr marL="342900" indent="-342900">
              <a:buFont typeface="Arial" panose="020B0604020202020204" pitchFamily="34" charset="0"/>
              <a:buChar char="•"/>
            </a:pPr>
            <a:r>
              <a:rPr lang="en-CA" sz="2400" dirty="0">
                <a:solidFill>
                  <a:srgbClr val="303135"/>
                </a:solidFill>
                <a:effectLst/>
              </a:rPr>
              <a:t>Outliers are data points </a:t>
            </a:r>
            <a:r>
              <a:rPr lang="en-CA" sz="2400" b="1" dirty="0">
                <a:solidFill>
                  <a:srgbClr val="297ED4"/>
                </a:solidFill>
                <a:effectLst/>
              </a:rPr>
              <a:t>significantly different </a:t>
            </a:r>
            <a:r>
              <a:rPr lang="en-CA" sz="2400" dirty="0">
                <a:solidFill>
                  <a:srgbClr val="303135"/>
                </a:solidFill>
                <a:effectLst/>
              </a:rPr>
              <a:t>from the rest of the dataset. They can be exceptionally high or low values or data points that exhibit unusual patterns.</a:t>
            </a: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r>
              <a:rPr lang="en-CA" sz="2400" dirty="0">
                <a:solidFill>
                  <a:srgbClr val="303135"/>
                </a:solidFill>
                <a:effectLst/>
              </a:rPr>
              <a:t>Detecting outliers is crucial because they can distort statistical analyses, machine learning models, and data visualization.</a:t>
            </a:r>
          </a:p>
        </p:txBody>
      </p:sp>
      <p:pic>
        <p:nvPicPr>
          <p:cNvPr id="6" name="Picture 5">
            <a:extLst>
              <a:ext uri="{FF2B5EF4-FFF2-40B4-BE49-F238E27FC236}">
                <a16:creationId xmlns:a16="http://schemas.microsoft.com/office/drawing/2014/main" id="{8F96D3BF-25C4-ABAB-A304-CBCE432117AB}"/>
              </a:ext>
            </a:extLst>
          </p:cNvPr>
          <p:cNvPicPr>
            <a:picLocks noChangeAspect="1"/>
          </p:cNvPicPr>
          <p:nvPr/>
        </p:nvPicPr>
        <p:blipFill>
          <a:blip r:embed="rId2"/>
          <a:stretch>
            <a:fillRect/>
          </a:stretch>
        </p:blipFill>
        <p:spPr>
          <a:xfrm>
            <a:off x="5563400" y="1702477"/>
            <a:ext cx="6118123" cy="3441444"/>
          </a:xfrm>
          <a:prstGeom prst="rect">
            <a:avLst/>
          </a:prstGeom>
        </p:spPr>
      </p:pic>
      <p:sp>
        <p:nvSpPr>
          <p:cNvPr id="2" name="Footer Placeholder 1">
            <a:extLst>
              <a:ext uri="{FF2B5EF4-FFF2-40B4-BE49-F238E27FC236}">
                <a16:creationId xmlns:a16="http://schemas.microsoft.com/office/drawing/2014/main" id="{22769624-D5C4-FFEF-D6FA-C06D9DAB906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10114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pic>
        <p:nvPicPr>
          <p:cNvPr id="2" name="Picture 1">
            <a:extLst>
              <a:ext uri="{FF2B5EF4-FFF2-40B4-BE49-F238E27FC236}">
                <a16:creationId xmlns:a16="http://schemas.microsoft.com/office/drawing/2014/main" id="{5C2EA5FD-5A07-F489-FCF4-1C9B49042450}"/>
              </a:ext>
            </a:extLst>
          </p:cNvPr>
          <p:cNvPicPr>
            <a:picLocks noChangeAspect="1"/>
          </p:cNvPicPr>
          <p:nvPr/>
        </p:nvPicPr>
        <p:blipFill>
          <a:blip r:embed="rId2"/>
          <a:stretch>
            <a:fillRect/>
          </a:stretch>
        </p:blipFill>
        <p:spPr>
          <a:xfrm>
            <a:off x="3307325" y="866312"/>
            <a:ext cx="5577349" cy="2726810"/>
          </a:xfrm>
          <a:prstGeom prst="rect">
            <a:avLst/>
          </a:prstGeom>
        </p:spPr>
      </p:pic>
      <p:pic>
        <p:nvPicPr>
          <p:cNvPr id="9" name="Picture 8">
            <a:extLst>
              <a:ext uri="{FF2B5EF4-FFF2-40B4-BE49-F238E27FC236}">
                <a16:creationId xmlns:a16="http://schemas.microsoft.com/office/drawing/2014/main" id="{E92191B4-7576-91C7-A5DE-9F96912DC122}"/>
              </a:ext>
            </a:extLst>
          </p:cNvPr>
          <p:cNvPicPr>
            <a:picLocks noChangeAspect="1"/>
          </p:cNvPicPr>
          <p:nvPr/>
        </p:nvPicPr>
        <p:blipFill>
          <a:blip r:embed="rId3"/>
          <a:stretch>
            <a:fillRect/>
          </a:stretch>
        </p:blipFill>
        <p:spPr>
          <a:xfrm>
            <a:off x="2571749" y="3606408"/>
            <a:ext cx="7048500" cy="2696655"/>
          </a:xfrm>
          <a:prstGeom prst="rect">
            <a:avLst/>
          </a:prstGeom>
        </p:spPr>
      </p:pic>
      <p:sp>
        <p:nvSpPr>
          <p:cNvPr id="3" name="Footer Placeholder 2">
            <a:extLst>
              <a:ext uri="{FF2B5EF4-FFF2-40B4-BE49-F238E27FC236}">
                <a16:creationId xmlns:a16="http://schemas.microsoft.com/office/drawing/2014/main" id="{0F6D3536-9407-7320-0F3F-FA42CDA7D30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14818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8" y="1475967"/>
            <a:ext cx="10400098" cy="4893647"/>
          </a:xfrm>
          <a:prstGeom prst="rect">
            <a:avLst/>
          </a:prstGeom>
          <a:noFill/>
        </p:spPr>
        <p:txBody>
          <a:bodyPr wrap="square">
            <a:spAutoFit/>
          </a:bodyPr>
          <a:lstStyle/>
          <a:p>
            <a:r>
              <a:rPr lang="en-CA" sz="2400" dirty="0">
                <a:effectLst/>
              </a:rPr>
              <a:t>There are different ways to detect outliers in data sets:</a:t>
            </a:r>
          </a:p>
          <a:p>
            <a:endParaRPr lang="en-CA" sz="2400" dirty="0">
              <a:effectLst/>
            </a:endParaRPr>
          </a:p>
          <a:p>
            <a:pPr>
              <a:buFont typeface="+mj-lt"/>
              <a:buAutoNum type="arabicPeriod"/>
            </a:pPr>
            <a:r>
              <a:rPr lang="en-CA" sz="2400" dirty="0">
                <a:effectLst/>
              </a:rPr>
              <a:t> </a:t>
            </a:r>
            <a:r>
              <a:rPr lang="en-CA" sz="2400" b="1" dirty="0">
                <a:effectLst/>
              </a:rPr>
              <a:t>Statistical Approaches</a:t>
            </a:r>
          </a:p>
          <a:p>
            <a:pPr marL="900000" indent="-342900">
              <a:buFont typeface="Arial" panose="020B0604020202020204" pitchFamily="34" charset="0"/>
              <a:buChar char="•"/>
            </a:pPr>
            <a:r>
              <a:rPr lang="en-CA" sz="2400" dirty="0">
                <a:effectLst/>
              </a:rPr>
              <a:t>Z-Score</a:t>
            </a:r>
          </a:p>
          <a:p>
            <a:pPr marL="900000" indent="-342900">
              <a:buFont typeface="Arial" panose="020B0604020202020204" pitchFamily="34" charset="0"/>
              <a:buChar char="•"/>
            </a:pPr>
            <a:r>
              <a:rPr lang="en-CA" sz="2400" dirty="0"/>
              <a:t>IQR</a:t>
            </a:r>
          </a:p>
          <a:p>
            <a:br>
              <a:rPr lang="en-CA" sz="2400" dirty="0">
                <a:effectLst/>
              </a:rPr>
            </a:br>
            <a:r>
              <a:rPr lang="en-CA" sz="2400" dirty="0">
                <a:effectLst/>
              </a:rPr>
              <a:t>2. </a:t>
            </a:r>
            <a:r>
              <a:rPr lang="en-CA" sz="2400" b="1" dirty="0">
                <a:effectLst/>
              </a:rPr>
              <a:t>Machine Learning Algorithms</a:t>
            </a:r>
          </a:p>
          <a:p>
            <a:pPr marL="900000" indent="-342900">
              <a:buFont typeface="Arial" panose="020B0604020202020204" pitchFamily="34" charset="0"/>
              <a:buChar char="•"/>
            </a:pPr>
            <a:r>
              <a:rPr lang="en-CA" sz="2400" dirty="0">
                <a:effectLst/>
              </a:rPr>
              <a:t>Isolation Forests</a:t>
            </a:r>
          </a:p>
          <a:p>
            <a:pPr marL="900000" indent="-342900">
              <a:buFont typeface="Arial" panose="020B0604020202020204" pitchFamily="34" charset="0"/>
              <a:buChar char="•"/>
            </a:pPr>
            <a:r>
              <a:rPr lang="en-CA" sz="2400" dirty="0">
                <a:effectLst/>
              </a:rPr>
              <a:t>One-Class SVM</a:t>
            </a:r>
          </a:p>
          <a:p>
            <a:endParaRPr lang="en-CA" sz="2400" dirty="0">
              <a:effectLst/>
            </a:endParaRPr>
          </a:p>
          <a:p>
            <a:r>
              <a:rPr lang="en-CA" sz="2400" dirty="0">
                <a:effectLst/>
              </a:rPr>
              <a:t>3. </a:t>
            </a:r>
            <a:r>
              <a:rPr lang="en-CA" sz="2400" b="1" dirty="0">
                <a:effectLst/>
              </a:rPr>
              <a:t>Visual Techniques</a:t>
            </a:r>
          </a:p>
          <a:p>
            <a:pPr marL="900000" indent="-342900">
              <a:buFont typeface="Arial" panose="020B0604020202020204" pitchFamily="34" charset="0"/>
              <a:buChar char="•"/>
            </a:pPr>
            <a:r>
              <a:rPr lang="en-CA" sz="2400" dirty="0">
                <a:effectLst/>
              </a:rPr>
              <a:t>Scatter Plots</a:t>
            </a:r>
          </a:p>
          <a:p>
            <a:pPr marL="900000" indent="-342900">
              <a:buFont typeface="Arial" panose="020B0604020202020204" pitchFamily="34" charset="0"/>
              <a:buChar char="•"/>
            </a:pPr>
            <a:r>
              <a:rPr lang="en-CA" sz="2400" dirty="0">
                <a:effectLst/>
              </a:rPr>
              <a:t>Box Plots</a:t>
            </a:r>
          </a:p>
        </p:txBody>
      </p:sp>
      <p:sp>
        <p:nvSpPr>
          <p:cNvPr id="2" name="Footer Placeholder 1">
            <a:extLst>
              <a:ext uri="{FF2B5EF4-FFF2-40B4-BE49-F238E27FC236}">
                <a16:creationId xmlns:a16="http://schemas.microsoft.com/office/drawing/2014/main" id="{F43BC542-6005-2D26-5695-34E7F217738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13916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(Box plot)</a:t>
            </a:r>
          </a:p>
        </p:txBody>
      </p:sp>
      <p:pic>
        <p:nvPicPr>
          <p:cNvPr id="3" name="Picture 2">
            <a:extLst>
              <a:ext uri="{FF2B5EF4-FFF2-40B4-BE49-F238E27FC236}">
                <a16:creationId xmlns:a16="http://schemas.microsoft.com/office/drawing/2014/main" id="{4C4E7F7C-5963-A5D5-91FD-63362C4E71C5}"/>
              </a:ext>
            </a:extLst>
          </p:cNvPr>
          <p:cNvPicPr>
            <a:picLocks noChangeAspect="1"/>
          </p:cNvPicPr>
          <p:nvPr/>
        </p:nvPicPr>
        <p:blipFill>
          <a:blip r:embed="rId2"/>
          <a:stretch>
            <a:fillRect/>
          </a:stretch>
        </p:blipFill>
        <p:spPr>
          <a:xfrm>
            <a:off x="6706527" y="884905"/>
            <a:ext cx="5269910" cy="5439128"/>
          </a:xfrm>
          <a:prstGeom prst="rect">
            <a:avLst/>
          </a:prstGeom>
        </p:spPr>
      </p:pic>
      <p:sp>
        <p:nvSpPr>
          <p:cNvPr id="10" name="TextBox 9">
            <a:extLst>
              <a:ext uri="{FF2B5EF4-FFF2-40B4-BE49-F238E27FC236}">
                <a16:creationId xmlns:a16="http://schemas.microsoft.com/office/drawing/2014/main" id="{338C8B17-FF31-24D3-8048-A28290A0DEB6}"/>
              </a:ext>
            </a:extLst>
          </p:cNvPr>
          <p:cNvSpPr txBox="1"/>
          <p:nvPr/>
        </p:nvSpPr>
        <p:spPr>
          <a:xfrm>
            <a:off x="423716" y="1716926"/>
            <a:ext cx="609600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A box plot displays the summary of a set of data values having properties like minimum, first quartile, median, third quartile, and maximum.</a:t>
            </a:r>
          </a:p>
          <a:p>
            <a:pPr marL="342900" indent="-342900" algn="l">
              <a:buFont typeface="Arial" panose="020B0604020202020204" pitchFamily="34" charset="0"/>
              <a:buChar char="•"/>
            </a:pPr>
            <a:endParaRPr lang="en-CA" sz="2400" dirty="0"/>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Outliers in a box plot are typically indicated by points that lie outside the whiskers, which are 1.5 times the interquartile range (IQR) from the lower and upper quartiles.</a:t>
            </a:r>
          </a:p>
        </p:txBody>
      </p:sp>
      <p:sp>
        <p:nvSpPr>
          <p:cNvPr id="2" name="Footer Placeholder 1">
            <a:extLst>
              <a:ext uri="{FF2B5EF4-FFF2-40B4-BE49-F238E27FC236}">
                <a16:creationId xmlns:a16="http://schemas.microsoft.com/office/drawing/2014/main" id="{E58837B3-9D71-593C-DC9C-D296FFEA9BA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474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a:t>
            </a:r>
          </a:p>
        </p:txBody>
      </p:sp>
      <p:pic>
        <p:nvPicPr>
          <p:cNvPr id="2" name="Picture 1">
            <a:extLst>
              <a:ext uri="{FF2B5EF4-FFF2-40B4-BE49-F238E27FC236}">
                <a16:creationId xmlns:a16="http://schemas.microsoft.com/office/drawing/2014/main" id="{243954F3-2162-515D-63D7-08BE3ECA135A}"/>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3" name="TextBox 2">
            <a:extLst>
              <a:ext uri="{FF2B5EF4-FFF2-40B4-BE49-F238E27FC236}">
                <a16:creationId xmlns:a16="http://schemas.microsoft.com/office/drawing/2014/main" id="{41C2164B-77FC-BF15-6908-B47D933B19FD}"/>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6" name="Footer Placeholder 5">
            <a:extLst>
              <a:ext uri="{FF2B5EF4-FFF2-40B4-BE49-F238E27FC236}">
                <a16:creationId xmlns:a16="http://schemas.microsoft.com/office/drawing/2014/main" id="{C25E5429-4FE2-9F3B-44BF-C7FD11BB106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97903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(Scatter plot)</a:t>
            </a:r>
          </a:p>
        </p:txBody>
      </p:sp>
      <p:sp>
        <p:nvSpPr>
          <p:cNvPr id="10" name="TextBox 9">
            <a:extLst>
              <a:ext uri="{FF2B5EF4-FFF2-40B4-BE49-F238E27FC236}">
                <a16:creationId xmlns:a16="http://schemas.microsoft.com/office/drawing/2014/main" id="{338C8B17-FF31-24D3-8048-A28290A0DEB6}"/>
              </a:ext>
            </a:extLst>
          </p:cNvPr>
          <p:cNvSpPr txBox="1"/>
          <p:nvPr/>
        </p:nvSpPr>
        <p:spPr>
          <a:xfrm>
            <a:off x="765208" y="1410319"/>
            <a:ext cx="9575481" cy="1631216"/>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scatter plot shows all individual data points on a two-dimensional graph, making it easy to spot where the points cluster and where they do not.</a:t>
            </a:r>
            <a:endParaRPr lang="en-CA" sz="2000" dirty="0"/>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Outliers in a scatter plot are points that are significantly distant from the main cluster of data. They don’t follow the trend set by the majority of the points.</a:t>
            </a:r>
          </a:p>
        </p:txBody>
      </p:sp>
      <p:pic>
        <p:nvPicPr>
          <p:cNvPr id="2" name="Picture 1">
            <a:extLst>
              <a:ext uri="{FF2B5EF4-FFF2-40B4-BE49-F238E27FC236}">
                <a16:creationId xmlns:a16="http://schemas.microsoft.com/office/drawing/2014/main" id="{B3E7322A-2547-6431-CEF2-6C5CDD7772C9}"/>
              </a:ext>
            </a:extLst>
          </p:cNvPr>
          <p:cNvPicPr>
            <a:picLocks noChangeAspect="1"/>
          </p:cNvPicPr>
          <p:nvPr/>
        </p:nvPicPr>
        <p:blipFill>
          <a:blip r:embed="rId2"/>
          <a:stretch>
            <a:fillRect/>
          </a:stretch>
        </p:blipFill>
        <p:spPr>
          <a:xfrm>
            <a:off x="2961127" y="3117179"/>
            <a:ext cx="6269746" cy="3111143"/>
          </a:xfrm>
          <a:prstGeom prst="rect">
            <a:avLst/>
          </a:prstGeom>
        </p:spPr>
      </p:pic>
      <p:sp>
        <p:nvSpPr>
          <p:cNvPr id="3" name="Footer Placeholder 2">
            <a:extLst>
              <a:ext uri="{FF2B5EF4-FFF2-40B4-BE49-F238E27FC236}">
                <a16:creationId xmlns:a16="http://schemas.microsoft.com/office/drawing/2014/main" id="{A01E5FF0-0891-4C53-5D34-FEB831BFA48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32394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29600" y="1614646"/>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2" name="Footer Placeholder 1">
            <a:extLst>
              <a:ext uri="{FF2B5EF4-FFF2-40B4-BE49-F238E27FC236}">
                <a16:creationId xmlns:a16="http://schemas.microsoft.com/office/drawing/2014/main" id="{5215DADD-7231-0B38-93BA-7A6E8DAEC4A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53211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657332" y="3906252"/>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10" name="TextBox 9">
            <a:extLst>
              <a:ext uri="{FF2B5EF4-FFF2-40B4-BE49-F238E27FC236}">
                <a16:creationId xmlns:a16="http://schemas.microsoft.com/office/drawing/2014/main" id="{4ED12C74-38C3-CD1C-8D2F-5BBDE0821D2E}"/>
              </a:ext>
            </a:extLst>
          </p:cNvPr>
          <p:cNvSpPr txBox="1"/>
          <p:nvPr/>
        </p:nvSpPr>
        <p:spPr>
          <a:xfrm>
            <a:off x="564126" y="1543920"/>
            <a:ext cx="5705168" cy="1569660"/>
          </a:xfrm>
          <a:prstGeom prst="rect">
            <a:avLst/>
          </a:prstGeom>
          <a:noFill/>
        </p:spPr>
        <p:txBody>
          <a:bodyPr wrap="square">
            <a:spAutoFit/>
          </a:bodyPr>
          <a:lstStyle/>
          <a:p>
            <a:pPr algn="l"/>
            <a:r>
              <a:rPr lang="en-CA" sz="2400" b="0" i="0" u="none" strike="noStrike" dirty="0">
                <a:effectLst/>
              </a:rPr>
              <a:t>Outliers are typically defined as observations that fall below Q1 – (1.5 * IQR) or above </a:t>
            </a:r>
          </a:p>
          <a:p>
            <a:pPr algn="l"/>
            <a:r>
              <a:rPr lang="en-CA" sz="2400" b="0" i="0" u="none" strike="noStrike" dirty="0">
                <a:effectLst/>
              </a:rPr>
              <a:t>Q3 + (1.5 * IQR).</a:t>
            </a:r>
          </a:p>
        </p:txBody>
      </p:sp>
      <p:sp>
        <p:nvSpPr>
          <p:cNvPr id="2" name="Footer Placeholder 1">
            <a:extLst>
              <a:ext uri="{FF2B5EF4-FFF2-40B4-BE49-F238E27FC236}">
                <a16:creationId xmlns:a16="http://schemas.microsoft.com/office/drawing/2014/main" id="{51A23849-A380-56B8-845A-FD75D42744A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471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(Z-Score)</a:t>
            </a:r>
          </a:p>
        </p:txBody>
      </p:sp>
      <p:sp>
        <p:nvSpPr>
          <p:cNvPr id="6" name="TextBox 5">
            <a:extLst>
              <a:ext uri="{FF2B5EF4-FFF2-40B4-BE49-F238E27FC236}">
                <a16:creationId xmlns:a16="http://schemas.microsoft.com/office/drawing/2014/main" id="{80CE2795-C79E-C015-6C1F-A85C1CFC7640}"/>
              </a:ext>
            </a:extLst>
          </p:cNvPr>
          <p:cNvSpPr txBox="1"/>
          <p:nvPr/>
        </p:nvSpPr>
        <p:spPr>
          <a:xfrm>
            <a:off x="765208" y="1451558"/>
            <a:ext cx="6096000"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The Z-score tells you how many standard deviations a data point is from the mean.</a:t>
            </a:r>
          </a:p>
          <a:p>
            <a:pPr algn="l">
              <a:buFont typeface="Arial" panose="020B0604020202020204" pitchFamily="34" charset="0"/>
              <a:buChar char="•"/>
            </a:pPr>
            <a:endParaRPr lang="en-CA" sz="2400" dirty="0"/>
          </a:p>
          <a:p>
            <a:pPr marL="342900" indent="-342900" algn="l">
              <a:buFont typeface="Arial" panose="020B0604020202020204" pitchFamily="34" charset="0"/>
              <a:buChar char="•"/>
            </a:pPr>
            <a:r>
              <a:rPr lang="en-CA" sz="2400" b="0" i="0" u="none" strike="noStrike" dirty="0">
                <a:effectLst/>
              </a:rPr>
              <a:t>A common threshold for identifying outliers is a Z-score of 1.96 or 2, which corresponds to the 95th percentile and 97.5th percentile, respectively, in a normal distribution.</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Data points with a Z-score greater than 2 or less than -2 are often considered outliers.</a:t>
            </a:r>
          </a:p>
          <a:p>
            <a:pPr algn="l">
              <a:buFont typeface="Arial" panose="020B0604020202020204" pitchFamily="34" charset="0"/>
              <a:buChar char="•"/>
            </a:pPr>
            <a:endParaRPr lang="en-CA" sz="2400" b="0" i="0" u="none" strike="noStrike" dirty="0">
              <a:effectLst/>
            </a:endParaRPr>
          </a:p>
        </p:txBody>
      </p:sp>
      <p:sp>
        <p:nvSpPr>
          <p:cNvPr id="11" name="TextBox 10">
            <a:extLst>
              <a:ext uri="{FF2B5EF4-FFF2-40B4-BE49-F238E27FC236}">
                <a16:creationId xmlns:a16="http://schemas.microsoft.com/office/drawing/2014/main" id="{1DA078F1-E23B-C1D7-5417-0F04371AEE18}"/>
              </a:ext>
            </a:extLst>
          </p:cNvPr>
          <p:cNvSpPr txBox="1"/>
          <p:nvPr/>
        </p:nvSpPr>
        <p:spPr>
          <a:xfrm>
            <a:off x="6861208" y="1359225"/>
            <a:ext cx="5053780" cy="4247317"/>
          </a:xfrm>
          <a:prstGeom prst="rect">
            <a:avLst/>
          </a:prstGeom>
          <a:noFill/>
        </p:spPr>
        <p:txBody>
          <a:bodyPr wrap="square">
            <a:spAutoFit/>
          </a:bodyPr>
          <a:lstStyle/>
          <a:p>
            <a:r>
              <a:rPr lang="en-CA" b="0" dirty="0">
                <a:solidFill>
                  <a:srgbClr val="C586C0"/>
                </a:solidFill>
                <a:effectLst/>
              </a:rPr>
              <a:t>import</a:t>
            </a:r>
            <a:r>
              <a:rPr lang="en-CA" b="0" dirty="0">
                <a:solidFill>
                  <a:srgbClr val="D4D4D4"/>
                </a:solidFill>
                <a:effectLst/>
              </a:rPr>
              <a:t> </a:t>
            </a:r>
            <a:r>
              <a:rPr lang="en-CA" b="0" dirty="0" err="1">
                <a:solidFill>
                  <a:srgbClr val="4EC9B0"/>
                </a:solidFill>
                <a:effectLst/>
              </a:rPr>
              <a:t>numpy</a:t>
            </a:r>
            <a:r>
              <a:rPr lang="en-CA" b="0" dirty="0">
                <a:solidFill>
                  <a:srgbClr val="D4D4D4"/>
                </a:solidFill>
                <a:effectLst/>
              </a:rPr>
              <a:t> </a:t>
            </a:r>
            <a:r>
              <a:rPr lang="en-CA" b="0" dirty="0">
                <a:solidFill>
                  <a:srgbClr val="C586C0"/>
                </a:solidFill>
                <a:effectLst/>
              </a:rPr>
              <a:t>as</a:t>
            </a:r>
            <a:r>
              <a:rPr lang="en-CA" b="0" dirty="0">
                <a:solidFill>
                  <a:srgbClr val="D4D4D4"/>
                </a:solidFill>
                <a:effectLst/>
              </a:rPr>
              <a:t> </a:t>
            </a:r>
            <a:r>
              <a:rPr lang="en-CA" b="0" dirty="0">
                <a:solidFill>
                  <a:srgbClr val="4EC9B0"/>
                </a:solidFill>
                <a:effectLst/>
              </a:rPr>
              <a:t>np</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Example data</a:t>
            </a:r>
            <a:endParaRPr lang="en-CA" b="0" dirty="0">
              <a:solidFill>
                <a:srgbClr val="D4D4D4"/>
              </a:solidFill>
              <a:effectLst/>
            </a:endParaRPr>
          </a:p>
          <a:p>
            <a:r>
              <a:rPr lang="en-CA" b="0" dirty="0">
                <a:solidFill>
                  <a:srgbClr val="9CDCFE"/>
                </a:solidFill>
                <a:effectLst/>
              </a:rPr>
              <a:t>data</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array</a:t>
            </a:r>
            <a:r>
              <a:rPr lang="en-CA" b="0" dirty="0">
                <a:solidFill>
                  <a:srgbClr val="D4D4D4"/>
                </a:solidFill>
                <a:effectLst/>
              </a:rPr>
              <a:t>([</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11</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15</a:t>
            </a:r>
            <a:r>
              <a:rPr lang="en-CA" b="0" dirty="0">
                <a:solidFill>
                  <a:srgbClr val="D4D4D4"/>
                </a:solidFill>
                <a:effectLst/>
              </a:rPr>
              <a:t>, </a:t>
            </a:r>
            <a:r>
              <a:rPr lang="en-CA" b="0" dirty="0">
                <a:solidFill>
                  <a:srgbClr val="B5CEA8"/>
                </a:solidFill>
                <a:effectLst/>
              </a:rPr>
              <a:t>102</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100</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mean and standard deviation</a:t>
            </a:r>
            <a:endParaRPr lang="en-CA" b="0" dirty="0">
              <a:solidFill>
                <a:srgbClr val="D4D4D4"/>
              </a:solidFill>
              <a:effectLst/>
            </a:endParaRPr>
          </a:p>
          <a:p>
            <a:r>
              <a:rPr lang="en-CA" b="0" dirty="0">
                <a:solidFill>
                  <a:srgbClr val="9CDCFE"/>
                </a:solidFill>
                <a:effectLst/>
              </a:rPr>
              <a:t>mean</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mean</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r>
              <a:rPr lang="en-CA" b="0" dirty="0" err="1">
                <a:solidFill>
                  <a:srgbClr val="9CDCFE"/>
                </a:solidFill>
                <a:effectLst/>
              </a:rPr>
              <a:t>std_dev</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std</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Z-scores</a:t>
            </a:r>
            <a:endParaRPr lang="en-CA" b="0" dirty="0">
              <a:solidFill>
                <a:srgbClr val="D4D4D4"/>
              </a:solidFill>
              <a:effectLst/>
            </a:endParaRPr>
          </a:p>
          <a:p>
            <a:r>
              <a:rPr lang="en-CA" b="0" dirty="0" err="1">
                <a:solidFill>
                  <a:srgbClr val="9CDCFE"/>
                </a:solidFill>
                <a:effectLst/>
              </a:rPr>
              <a:t>z_scores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 - </a:t>
            </a:r>
            <a:r>
              <a:rPr lang="en-CA" b="0" dirty="0">
                <a:solidFill>
                  <a:srgbClr val="9CDCFE"/>
                </a:solidFill>
                <a:effectLst/>
              </a:rPr>
              <a:t>mean</a:t>
            </a:r>
            <a:r>
              <a:rPr lang="en-CA" b="0" dirty="0">
                <a:solidFill>
                  <a:srgbClr val="D4D4D4"/>
                </a:solidFill>
                <a:effectLst/>
              </a:rPr>
              <a:t>) / </a:t>
            </a:r>
            <a:r>
              <a:rPr lang="en-CA" b="0" dirty="0" err="1">
                <a:solidFill>
                  <a:srgbClr val="9CDCFE"/>
                </a:solidFill>
                <a:effectLst/>
              </a:rPr>
              <a:t>std_dev</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Identify outliers</a:t>
            </a:r>
            <a:endParaRPr lang="en-CA" b="0" dirty="0">
              <a:solidFill>
                <a:srgbClr val="D4D4D4"/>
              </a:solidFill>
              <a:effectLst/>
            </a:endParaRPr>
          </a:p>
          <a:p>
            <a:r>
              <a:rPr lang="en-CA" b="0" dirty="0">
                <a:solidFill>
                  <a:srgbClr val="9CDCFE"/>
                </a:solidFill>
                <a:effectLst/>
              </a:rPr>
              <a:t>outliers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a:t>
            </a:r>
            <a:r>
              <a:rPr lang="en-CA" b="0" dirty="0" err="1">
                <a:solidFill>
                  <a:srgbClr val="4EC9B0"/>
                </a:solidFill>
                <a:effectLst/>
              </a:rPr>
              <a:t>np</a:t>
            </a:r>
            <a:r>
              <a:rPr lang="en-CA" b="0" dirty="0" err="1">
                <a:solidFill>
                  <a:srgbClr val="D4D4D4"/>
                </a:solidFill>
                <a:effectLst/>
              </a:rPr>
              <a:t>.</a:t>
            </a:r>
            <a:r>
              <a:rPr lang="en-CA" b="0" dirty="0" err="1">
                <a:solidFill>
                  <a:srgbClr val="9CDCFE"/>
                </a:solidFill>
                <a:effectLst/>
              </a:rPr>
              <a:t>abs</a:t>
            </a:r>
            <a:r>
              <a:rPr lang="en-CA" b="0" dirty="0">
                <a:solidFill>
                  <a:srgbClr val="D4D4D4"/>
                </a:solidFill>
                <a:effectLst/>
              </a:rPr>
              <a:t>(</a:t>
            </a:r>
            <a:r>
              <a:rPr lang="en-CA" b="0" dirty="0" err="1">
                <a:solidFill>
                  <a:srgbClr val="9CDCFE"/>
                </a:solidFill>
                <a:effectLst/>
              </a:rPr>
              <a:t>z_scores</a:t>
            </a:r>
            <a:r>
              <a:rPr lang="en-CA" b="0" dirty="0">
                <a:solidFill>
                  <a:srgbClr val="D4D4D4"/>
                </a:solidFill>
                <a:effectLst/>
              </a:rPr>
              <a:t>) &gt; </a:t>
            </a:r>
            <a:r>
              <a:rPr lang="en-CA" b="0" dirty="0">
                <a:solidFill>
                  <a:srgbClr val="B5CEA8"/>
                </a:solidFill>
                <a:effectLst/>
              </a:rPr>
              <a:t>2</a:t>
            </a:r>
            <a:r>
              <a:rPr lang="en-CA" b="0" dirty="0">
                <a:solidFill>
                  <a:srgbClr val="D4D4D4"/>
                </a:solidFill>
                <a:effectLst/>
              </a:rPr>
              <a:t>]</a:t>
            </a:r>
          </a:p>
        </p:txBody>
      </p:sp>
      <p:sp>
        <p:nvSpPr>
          <p:cNvPr id="2" name="Footer Placeholder 1">
            <a:extLst>
              <a:ext uri="{FF2B5EF4-FFF2-40B4-BE49-F238E27FC236}">
                <a16:creationId xmlns:a16="http://schemas.microsoft.com/office/drawing/2014/main" id="{C32D7236-55A5-F32F-ADAC-5170D588129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28006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and Box Plot </a:t>
            </a:r>
          </a:p>
        </p:txBody>
      </p:sp>
      <p:pic>
        <p:nvPicPr>
          <p:cNvPr id="2" name="Picture 1">
            <a:extLst>
              <a:ext uri="{FF2B5EF4-FFF2-40B4-BE49-F238E27FC236}">
                <a16:creationId xmlns:a16="http://schemas.microsoft.com/office/drawing/2014/main" id="{B2C30973-4A46-8E1C-4CBC-937C6B57C573}"/>
              </a:ext>
            </a:extLst>
          </p:cNvPr>
          <p:cNvPicPr>
            <a:picLocks noChangeAspect="1"/>
          </p:cNvPicPr>
          <p:nvPr/>
        </p:nvPicPr>
        <p:blipFill>
          <a:blip r:embed="rId2"/>
          <a:stretch>
            <a:fillRect/>
          </a:stretch>
        </p:blipFill>
        <p:spPr>
          <a:xfrm>
            <a:off x="6216446" y="671620"/>
            <a:ext cx="5552768" cy="5552768"/>
          </a:xfrm>
          <a:prstGeom prst="rect">
            <a:avLst/>
          </a:prstGeom>
        </p:spPr>
      </p:pic>
      <p:sp>
        <p:nvSpPr>
          <p:cNvPr id="3" name="TextBox 2">
            <a:extLst>
              <a:ext uri="{FF2B5EF4-FFF2-40B4-BE49-F238E27FC236}">
                <a16:creationId xmlns:a16="http://schemas.microsoft.com/office/drawing/2014/main" id="{A8EFB556-EE50-0246-4326-94AD7956D7B3}"/>
              </a:ext>
            </a:extLst>
          </p:cNvPr>
          <p:cNvSpPr txBox="1"/>
          <p:nvPr/>
        </p:nvSpPr>
        <p:spPr>
          <a:xfrm>
            <a:off x="765208" y="1592825"/>
            <a:ext cx="4695644" cy="461665"/>
          </a:xfrm>
          <a:prstGeom prst="rect">
            <a:avLst/>
          </a:prstGeom>
          <a:noFill/>
        </p:spPr>
        <p:txBody>
          <a:bodyPr wrap="none" rtlCol="0">
            <a:spAutoFit/>
          </a:bodyPr>
          <a:lstStyle/>
          <a:p>
            <a:r>
              <a:rPr lang="en-US" sz="2400" dirty="0">
                <a:solidFill>
                  <a:srgbClr val="FF0000"/>
                </a:solidFill>
              </a:rPr>
              <a:t>What do you understand from this? </a:t>
            </a:r>
          </a:p>
        </p:txBody>
      </p:sp>
      <p:sp>
        <p:nvSpPr>
          <p:cNvPr id="6" name="Footer Placeholder 5">
            <a:extLst>
              <a:ext uri="{FF2B5EF4-FFF2-40B4-BE49-F238E27FC236}">
                <a16:creationId xmlns:a16="http://schemas.microsoft.com/office/drawing/2014/main" id="{517BE816-203A-BC79-875F-07B669FE1EF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4013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Challenges</a:t>
            </a:r>
          </a:p>
        </p:txBody>
      </p:sp>
      <p:sp>
        <p:nvSpPr>
          <p:cNvPr id="3" name="TextBox 2">
            <a:extLst>
              <a:ext uri="{FF2B5EF4-FFF2-40B4-BE49-F238E27FC236}">
                <a16:creationId xmlns:a16="http://schemas.microsoft.com/office/drawing/2014/main" id="{9212C862-4F7B-3C86-A2B5-B90F7712DD42}"/>
              </a:ext>
            </a:extLst>
          </p:cNvPr>
          <p:cNvSpPr txBox="1"/>
          <p:nvPr/>
        </p:nvSpPr>
        <p:spPr>
          <a:xfrm>
            <a:off x="765208" y="1456302"/>
            <a:ext cx="5409450" cy="4154984"/>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Identifying outliers can be challenging because what constitutes an outlier may vary depending on the context.</a:t>
            </a:r>
          </a:p>
          <a:p>
            <a:endParaRPr lang="en-CA" sz="2400" dirty="0">
              <a:effectLst/>
            </a:endParaRPr>
          </a:p>
          <a:p>
            <a:endParaRPr lang="en-CA" sz="2400" dirty="0">
              <a:effectLst/>
            </a:endParaRPr>
          </a:p>
          <a:p>
            <a:pPr marL="342900" indent="-342900">
              <a:buFont typeface="Arial" panose="020B0604020202020204" pitchFamily="34" charset="0"/>
              <a:buChar char="•"/>
            </a:pPr>
            <a:r>
              <a:rPr lang="en-CA" sz="2400" dirty="0">
                <a:effectLst/>
              </a:rPr>
              <a:t>Domain knowledge and a clear understanding of the dataset are often required to determine the appropriate handling of outliers, whether through removal, transformation, or further investigation.</a:t>
            </a:r>
          </a:p>
        </p:txBody>
      </p:sp>
      <p:pic>
        <p:nvPicPr>
          <p:cNvPr id="6" name="Picture 5">
            <a:extLst>
              <a:ext uri="{FF2B5EF4-FFF2-40B4-BE49-F238E27FC236}">
                <a16:creationId xmlns:a16="http://schemas.microsoft.com/office/drawing/2014/main" id="{763369B4-6B7A-FABC-E8E9-55B5FD8D8809}"/>
              </a:ext>
            </a:extLst>
          </p:cNvPr>
          <p:cNvPicPr>
            <a:picLocks noChangeAspect="1"/>
          </p:cNvPicPr>
          <p:nvPr/>
        </p:nvPicPr>
        <p:blipFill>
          <a:blip r:embed="rId2"/>
          <a:stretch>
            <a:fillRect/>
          </a:stretch>
        </p:blipFill>
        <p:spPr>
          <a:xfrm>
            <a:off x="6656441" y="1049058"/>
            <a:ext cx="4770354" cy="4931559"/>
          </a:xfrm>
          <a:prstGeom prst="rect">
            <a:avLst/>
          </a:prstGeom>
        </p:spPr>
      </p:pic>
      <p:sp>
        <p:nvSpPr>
          <p:cNvPr id="2" name="Footer Placeholder 1">
            <a:extLst>
              <a:ext uri="{FF2B5EF4-FFF2-40B4-BE49-F238E27FC236}">
                <a16:creationId xmlns:a16="http://schemas.microsoft.com/office/drawing/2014/main" id="{F84A673D-BE13-90B9-0BE4-9F6DABF42AF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3296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Use Cases</a:t>
            </a:r>
          </a:p>
        </p:txBody>
      </p:sp>
      <p:sp>
        <p:nvSpPr>
          <p:cNvPr id="3" name="TextBox 2">
            <a:extLst>
              <a:ext uri="{FF2B5EF4-FFF2-40B4-BE49-F238E27FC236}">
                <a16:creationId xmlns:a16="http://schemas.microsoft.com/office/drawing/2014/main" id="{90A24D5D-4D61-47C2-7F81-B4E314B360AE}"/>
              </a:ext>
            </a:extLst>
          </p:cNvPr>
          <p:cNvSpPr txBox="1"/>
          <p:nvPr/>
        </p:nvSpPr>
        <p:spPr>
          <a:xfrm>
            <a:off x="765207" y="1466134"/>
            <a:ext cx="10895851" cy="4893647"/>
          </a:xfrm>
          <a:prstGeom prst="rect">
            <a:avLst/>
          </a:prstGeom>
          <a:noFill/>
        </p:spPr>
        <p:txBody>
          <a:bodyPr wrap="square">
            <a:spAutoFit/>
          </a:bodyPr>
          <a:lstStyle/>
          <a:p>
            <a:r>
              <a:rPr lang="en-CA" sz="2400" dirty="0">
                <a:effectLst/>
              </a:rPr>
              <a:t>Outlier detection is widely used in various domains, including:</a:t>
            </a:r>
          </a:p>
          <a:p>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finance</a:t>
            </a:r>
            <a:r>
              <a:rPr lang="en-CA" sz="2400" dirty="0">
                <a:effectLst/>
              </a:rPr>
              <a:t>, outlier detection is used for fraud detection.</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healthcare</a:t>
            </a:r>
            <a:r>
              <a:rPr lang="en-CA" sz="2400" dirty="0">
                <a:effectLst/>
              </a:rPr>
              <a:t>, outlier detection is used to find diseases.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manufacturing</a:t>
            </a:r>
            <a:r>
              <a:rPr lang="en-CA" sz="2400" dirty="0">
                <a:effectLst/>
              </a:rPr>
              <a:t>, outlier detection is used for quality control.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data analysis</a:t>
            </a:r>
            <a:r>
              <a:rPr lang="en-CA" sz="2400" dirty="0">
                <a:effectLst/>
              </a:rPr>
              <a:t>, outlier detection can be used as a pre-processing step to increase the quality of data sets.</a:t>
            </a:r>
          </a:p>
        </p:txBody>
      </p:sp>
      <p:sp>
        <p:nvSpPr>
          <p:cNvPr id="2" name="Footer Placeholder 1">
            <a:extLst>
              <a:ext uri="{FF2B5EF4-FFF2-40B4-BE49-F238E27FC236}">
                <a16:creationId xmlns:a16="http://schemas.microsoft.com/office/drawing/2014/main" id="{50B1B1F6-F20C-E4D6-58BC-EE8585498FD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779840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Dealing With Missing Values</a:t>
            </a:r>
          </a:p>
        </p:txBody>
      </p:sp>
      <p:sp>
        <p:nvSpPr>
          <p:cNvPr id="3" name="TextBox 2">
            <a:extLst>
              <a:ext uri="{FF2B5EF4-FFF2-40B4-BE49-F238E27FC236}">
                <a16:creationId xmlns:a16="http://schemas.microsoft.com/office/drawing/2014/main" id="{8CA14AD2-8222-8F85-96C5-E0F764339FA1}"/>
              </a:ext>
            </a:extLst>
          </p:cNvPr>
          <p:cNvSpPr txBox="1"/>
          <p:nvPr/>
        </p:nvSpPr>
        <p:spPr>
          <a:xfrm>
            <a:off x="765208" y="1380132"/>
            <a:ext cx="5567498" cy="4524315"/>
          </a:xfrm>
          <a:prstGeom prst="rect">
            <a:avLst/>
          </a:prstGeom>
          <a:noFill/>
        </p:spPr>
        <p:txBody>
          <a:bodyPr wrap="square">
            <a:spAutoFit/>
          </a:bodyPr>
          <a:lstStyle/>
          <a:p>
            <a:pPr marL="342900" indent="-342900">
              <a:buFont typeface="Arial" panose="020B0604020202020204" pitchFamily="34" charset="0"/>
              <a:buChar char="•"/>
            </a:pPr>
            <a:r>
              <a:rPr lang="en-CA" sz="2400" b="1" dirty="0">
                <a:solidFill>
                  <a:srgbClr val="0070C0"/>
                </a:solidFill>
              </a:rPr>
              <a:t>Missing values </a:t>
            </a:r>
            <a:r>
              <a:rPr lang="en-CA" sz="2400" dirty="0">
                <a:effectLst/>
              </a:rPr>
              <a:t>(denoted by NA) are one of the most common ‘flaws’ in data sets, and they are important because they might have a large impact </a:t>
            </a:r>
            <a:r>
              <a:rPr lang="en-CA" sz="2400" dirty="0" err="1">
                <a:effectLst/>
              </a:rPr>
              <a:t>onthe</a:t>
            </a:r>
            <a:r>
              <a:rPr lang="en-CA" sz="2400" dirty="0">
                <a:effectLst/>
              </a:rPr>
              <a:t> functions and formulas that you aim to use(especially in the models that are discussed in the next chapter)</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Some functions have been set up to deal with missing values, whereas other functions might return errors when they need to deal with NAs.</a:t>
            </a:r>
          </a:p>
        </p:txBody>
      </p:sp>
      <p:pic>
        <p:nvPicPr>
          <p:cNvPr id="6" name="Picture 5">
            <a:extLst>
              <a:ext uri="{FF2B5EF4-FFF2-40B4-BE49-F238E27FC236}">
                <a16:creationId xmlns:a16="http://schemas.microsoft.com/office/drawing/2014/main" id="{6D736F2D-5C61-50B4-A17B-318C4519C30D}"/>
              </a:ext>
            </a:extLst>
          </p:cNvPr>
          <p:cNvPicPr>
            <a:picLocks noChangeAspect="1"/>
          </p:cNvPicPr>
          <p:nvPr/>
        </p:nvPicPr>
        <p:blipFill>
          <a:blip r:embed="rId2"/>
          <a:stretch>
            <a:fillRect/>
          </a:stretch>
        </p:blipFill>
        <p:spPr>
          <a:xfrm>
            <a:off x="6677499" y="1718125"/>
            <a:ext cx="5063786" cy="3421749"/>
          </a:xfrm>
          <a:prstGeom prst="rect">
            <a:avLst/>
          </a:prstGeom>
        </p:spPr>
      </p:pic>
      <p:sp>
        <p:nvSpPr>
          <p:cNvPr id="2" name="Footer Placeholder 1">
            <a:extLst>
              <a:ext uri="{FF2B5EF4-FFF2-40B4-BE49-F238E27FC236}">
                <a16:creationId xmlns:a16="http://schemas.microsoft.com/office/drawing/2014/main" id="{550CCC9E-771E-0FE9-22C0-B5373C62224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35140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Techniques</a:t>
            </a:r>
          </a:p>
        </p:txBody>
      </p:sp>
      <p:grpSp>
        <p:nvGrpSpPr>
          <p:cNvPr id="14" name="Group 13">
            <a:extLst>
              <a:ext uri="{FF2B5EF4-FFF2-40B4-BE49-F238E27FC236}">
                <a16:creationId xmlns:a16="http://schemas.microsoft.com/office/drawing/2014/main" id="{A564A8D0-D8BA-1DBC-1016-87D8EF2D9B62}"/>
              </a:ext>
            </a:extLst>
          </p:cNvPr>
          <p:cNvGrpSpPr/>
          <p:nvPr/>
        </p:nvGrpSpPr>
        <p:grpSpPr>
          <a:xfrm>
            <a:off x="595228" y="1497790"/>
            <a:ext cx="10204315" cy="1184940"/>
            <a:chOff x="836579" y="2004934"/>
            <a:chExt cx="10204315" cy="1184940"/>
          </a:xfrm>
        </p:grpSpPr>
        <p:sp>
          <p:nvSpPr>
            <p:cNvPr id="12" name="TextBox 11">
              <a:extLst>
                <a:ext uri="{FF2B5EF4-FFF2-40B4-BE49-F238E27FC236}">
                  <a16:creationId xmlns:a16="http://schemas.microsoft.com/office/drawing/2014/main" id="{68B55E43-8D87-D2FE-3483-7B013DD6CA19}"/>
                </a:ext>
              </a:extLst>
            </p:cNvPr>
            <p:cNvSpPr txBox="1"/>
            <p:nvPr/>
          </p:nvSpPr>
          <p:spPr>
            <a:xfrm>
              <a:off x="836579" y="2266544"/>
              <a:ext cx="10204315" cy="923330"/>
            </a:xfrm>
            <a:prstGeom prst="rect">
              <a:avLst/>
            </a:prstGeom>
            <a:noFill/>
            <a:ln>
              <a:solidFill>
                <a:schemeClr val="tx1"/>
              </a:solidFill>
            </a:ln>
          </p:spPr>
          <p:txBody>
            <a:bodyPr wrap="square" rtlCol="0">
              <a:spAutoFit/>
            </a:bodyPr>
            <a:lstStyle/>
            <a:p>
              <a:endParaRPr lang="en-US" dirty="0"/>
            </a:p>
            <a:p>
              <a:r>
                <a:rPr lang="en-CA" dirty="0">
                  <a:effectLst/>
                </a:rPr>
                <a:t>Suitable if there are only a limited number of NAs, and the data set is large enough that reducing the size has little impact on the overall results. </a:t>
              </a:r>
            </a:p>
          </p:txBody>
        </p:sp>
        <p:sp>
          <p:nvSpPr>
            <p:cNvPr id="13" name="Rectangle 12">
              <a:extLst>
                <a:ext uri="{FF2B5EF4-FFF2-40B4-BE49-F238E27FC236}">
                  <a16:creationId xmlns:a16="http://schemas.microsoft.com/office/drawing/2014/main" id="{2A2129D2-F4BC-C62D-990E-301F37D12D36}"/>
                </a:ext>
              </a:extLst>
            </p:cNvPr>
            <p:cNvSpPr/>
            <p:nvPr/>
          </p:nvSpPr>
          <p:spPr>
            <a:xfrm>
              <a:off x="1087243" y="2004934"/>
              <a:ext cx="7811724" cy="5232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dirty="0">
                  <a:solidFill>
                    <a:schemeClr val="tx1"/>
                  </a:solidFill>
                </a:rPr>
                <a:t>1. Deletion (Drop) Methods: </a:t>
              </a:r>
              <a:r>
                <a:rPr lang="en-US" dirty="0">
                  <a:solidFill>
                    <a:schemeClr val="tx1"/>
                  </a:solidFill>
                </a:rPr>
                <a:t>Eliminate any row that has a missing value. </a:t>
              </a:r>
            </a:p>
          </p:txBody>
        </p:sp>
      </p:grpSp>
      <p:grpSp>
        <p:nvGrpSpPr>
          <p:cNvPr id="15" name="Group 14">
            <a:extLst>
              <a:ext uri="{FF2B5EF4-FFF2-40B4-BE49-F238E27FC236}">
                <a16:creationId xmlns:a16="http://schemas.microsoft.com/office/drawing/2014/main" id="{30767807-31CC-566C-1833-4005EB7DBC48}"/>
              </a:ext>
            </a:extLst>
          </p:cNvPr>
          <p:cNvGrpSpPr/>
          <p:nvPr/>
        </p:nvGrpSpPr>
        <p:grpSpPr>
          <a:xfrm>
            <a:off x="595228" y="3030610"/>
            <a:ext cx="10204315" cy="1461939"/>
            <a:chOff x="836579" y="2004934"/>
            <a:chExt cx="10204315" cy="1461939"/>
          </a:xfrm>
        </p:grpSpPr>
        <p:sp>
          <p:nvSpPr>
            <p:cNvPr id="16" name="TextBox 15">
              <a:extLst>
                <a:ext uri="{FF2B5EF4-FFF2-40B4-BE49-F238E27FC236}">
                  <a16:creationId xmlns:a16="http://schemas.microsoft.com/office/drawing/2014/main" id="{D3A4E2F6-99AA-2E15-38D8-03E9DD3773EA}"/>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want to keep all your observations. This will not skew the data too much because it ‘smoothens’ the observations. However, the results might become dependent on order of the rows. </a:t>
              </a:r>
            </a:p>
            <a:p>
              <a:r>
                <a:rPr lang="en-CA" dirty="0">
                  <a:effectLst/>
                </a:rPr>
                <a:t>Examples: constant values, mean/median/mode, forward or backward filling.</a:t>
              </a:r>
            </a:p>
          </p:txBody>
        </p:sp>
        <p:sp>
          <p:nvSpPr>
            <p:cNvPr id="17" name="Rectangle 16">
              <a:extLst>
                <a:ext uri="{FF2B5EF4-FFF2-40B4-BE49-F238E27FC236}">
                  <a16:creationId xmlns:a16="http://schemas.microsoft.com/office/drawing/2014/main" id="{EC4484C6-F654-F8B9-580D-8DAB137B6428}"/>
                </a:ext>
              </a:extLst>
            </p:cNvPr>
            <p:cNvSpPr/>
            <p:nvPr/>
          </p:nvSpPr>
          <p:spPr>
            <a:xfrm>
              <a:off x="1087243" y="2004934"/>
              <a:ext cx="7811724" cy="523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b="1" dirty="0">
                  <a:solidFill>
                    <a:schemeClr val="tx1"/>
                  </a:solidFill>
                </a:rPr>
                <a:t>2. Imputation Methods: </a:t>
              </a:r>
              <a:r>
                <a:rPr lang="en-US" dirty="0">
                  <a:solidFill>
                    <a:schemeClr val="tx1"/>
                  </a:solidFill>
                </a:rPr>
                <a:t>Filling in missing values with some estimated or calculated values.</a:t>
              </a:r>
            </a:p>
          </p:txBody>
        </p:sp>
      </p:grpSp>
      <p:grpSp>
        <p:nvGrpSpPr>
          <p:cNvPr id="18" name="Group 17">
            <a:extLst>
              <a:ext uri="{FF2B5EF4-FFF2-40B4-BE49-F238E27FC236}">
                <a16:creationId xmlns:a16="http://schemas.microsoft.com/office/drawing/2014/main" id="{136347B2-CBB0-616A-7B04-A68F9D29B312}"/>
              </a:ext>
            </a:extLst>
          </p:cNvPr>
          <p:cNvGrpSpPr/>
          <p:nvPr/>
        </p:nvGrpSpPr>
        <p:grpSpPr>
          <a:xfrm>
            <a:off x="595228" y="4849757"/>
            <a:ext cx="10204315" cy="1461939"/>
            <a:chOff x="836579" y="2004934"/>
            <a:chExt cx="10204315" cy="1461939"/>
          </a:xfrm>
        </p:grpSpPr>
        <p:sp>
          <p:nvSpPr>
            <p:cNvPr id="19" name="TextBox 18">
              <a:extLst>
                <a:ext uri="{FF2B5EF4-FFF2-40B4-BE49-F238E27FC236}">
                  <a16:creationId xmlns:a16="http://schemas.microsoft.com/office/drawing/2014/main" id="{8DDB0C48-C28B-DF4B-E856-FC4711B51227}"/>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are applying particular algorithms where they accurately predict missing values based on other features, especially in smaller datasets. </a:t>
              </a:r>
            </a:p>
            <a:p>
              <a:r>
                <a:rPr lang="en-CA" dirty="0"/>
                <a:t>Examples: </a:t>
              </a:r>
              <a:r>
                <a:rPr lang="en-CA" dirty="0" err="1"/>
                <a:t>XGBoost</a:t>
              </a:r>
              <a:r>
                <a:rPr lang="en-CA" dirty="0"/>
                <a:t>, Decision Trees, Neural Networks with Data Imputation Layers</a:t>
              </a:r>
              <a:endParaRPr lang="en-CA" dirty="0">
                <a:effectLst/>
              </a:endParaRPr>
            </a:p>
          </p:txBody>
        </p:sp>
        <p:sp>
          <p:nvSpPr>
            <p:cNvPr id="20" name="Rectangle 19">
              <a:extLst>
                <a:ext uri="{FF2B5EF4-FFF2-40B4-BE49-F238E27FC236}">
                  <a16:creationId xmlns:a16="http://schemas.microsoft.com/office/drawing/2014/main" id="{A4C760EB-61B0-375F-CCE9-7DDCFCE986EC}"/>
                </a:ext>
              </a:extLst>
            </p:cNvPr>
            <p:cNvSpPr/>
            <p:nvPr/>
          </p:nvSpPr>
          <p:spPr>
            <a:xfrm>
              <a:off x="1087243" y="2004934"/>
              <a:ext cx="7811724" cy="5232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a:solidFill>
                    <a:schemeClr val="tx1"/>
                  </a:solidFill>
                </a:rPr>
                <a:t>3. Model-Based Methods: </a:t>
              </a:r>
              <a:r>
                <a:rPr lang="en-US" dirty="0">
                  <a:solidFill>
                    <a:schemeClr val="tx1"/>
                  </a:solidFill>
                </a:rPr>
                <a:t>Utilize certain machine learning algorithms that can inherently handle missing values.</a:t>
              </a:r>
            </a:p>
          </p:txBody>
        </p:sp>
      </p:grpSp>
      <p:sp>
        <p:nvSpPr>
          <p:cNvPr id="2" name="Footer Placeholder 1">
            <a:extLst>
              <a:ext uri="{FF2B5EF4-FFF2-40B4-BE49-F238E27FC236}">
                <a16:creationId xmlns:a16="http://schemas.microsoft.com/office/drawing/2014/main" id="{9A10A5FD-D431-91D3-E0EC-81D48929296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7731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Examples</a:t>
            </a:r>
          </a:p>
        </p:txBody>
      </p:sp>
      <p:pic>
        <p:nvPicPr>
          <p:cNvPr id="2" name="Picture 1">
            <a:extLst>
              <a:ext uri="{FF2B5EF4-FFF2-40B4-BE49-F238E27FC236}">
                <a16:creationId xmlns:a16="http://schemas.microsoft.com/office/drawing/2014/main" id="{F5422818-27EF-8D97-F199-8B21DC068527}"/>
              </a:ext>
            </a:extLst>
          </p:cNvPr>
          <p:cNvPicPr>
            <a:picLocks noChangeAspect="1"/>
          </p:cNvPicPr>
          <p:nvPr/>
        </p:nvPicPr>
        <p:blipFill rotWithShape="1">
          <a:blip r:embed="rId2"/>
          <a:srcRect t="1859"/>
          <a:stretch/>
        </p:blipFill>
        <p:spPr>
          <a:xfrm>
            <a:off x="937589" y="2801566"/>
            <a:ext cx="10316822" cy="2151922"/>
          </a:xfrm>
          <a:prstGeom prst="rect">
            <a:avLst/>
          </a:prstGeom>
        </p:spPr>
      </p:pic>
      <p:sp>
        <p:nvSpPr>
          <p:cNvPr id="3" name="TextBox 2">
            <a:extLst>
              <a:ext uri="{FF2B5EF4-FFF2-40B4-BE49-F238E27FC236}">
                <a16:creationId xmlns:a16="http://schemas.microsoft.com/office/drawing/2014/main" id="{BACFBB4E-C4F5-BB57-847A-620E7AD77F99}"/>
              </a:ext>
            </a:extLst>
          </p:cNvPr>
          <p:cNvSpPr txBox="1"/>
          <p:nvPr/>
        </p:nvSpPr>
        <p:spPr>
          <a:xfrm>
            <a:off x="1682885" y="2299133"/>
            <a:ext cx="800091" cy="461665"/>
          </a:xfrm>
          <a:prstGeom prst="rect">
            <a:avLst/>
          </a:prstGeom>
          <a:noFill/>
        </p:spPr>
        <p:txBody>
          <a:bodyPr wrap="none" rtlCol="0">
            <a:spAutoFit/>
          </a:bodyPr>
          <a:lstStyle/>
          <a:p>
            <a:r>
              <a:rPr lang="en-US" sz="2400" dirty="0"/>
              <a:t>Drop</a:t>
            </a:r>
          </a:p>
        </p:txBody>
      </p:sp>
      <p:sp>
        <p:nvSpPr>
          <p:cNvPr id="6" name="TextBox 5">
            <a:extLst>
              <a:ext uri="{FF2B5EF4-FFF2-40B4-BE49-F238E27FC236}">
                <a16:creationId xmlns:a16="http://schemas.microsoft.com/office/drawing/2014/main" id="{EC8A1E1E-D01D-0307-D6C6-4295A0D442BA}"/>
              </a:ext>
            </a:extLst>
          </p:cNvPr>
          <p:cNvSpPr txBox="1"/>
          <p:nvPr/>
        </p:nvSpPr>
        <p:spPr>
          <a:xfrm>
            <a:off x="5473430" y="2299132"/>
            <a:ext cx="537327" cy="461665"/>
          </a:xfrm>
          <a:prstGeom prst="rect">
            <a:avLst/>
          </a:prstGeom>
          <a:noFill/>
        </p:spPr>
        <p:txBody>
          <a:bodyPr wrap="none" rtlCol="0">
            <a:spAutoFit/>
          </a:bodyPr>
          <a:lstStyle/>
          <a:p>
            <a:r>
              <a:rPr lang="en-US" sz="2400" dirty="0"/>
              <a:t>Fill</a:t>
            </a:r>
          </a:p>
        </p:txBody>
      </p:sp>
      <p:sp>
        <p:nvSpPr>
          <p:cNvPr id="9" name="TextBox 8">
            <a:extLst>
              <a:ext uri="{FF2B5EF4-FFF2-40B4-BE49-F238E27FC236}">
                <a16:creationId xmlns:a16="http://schemas.microsoft.com/office/drawing/2014/main" id="{C54655A6-B09E-A739-A5CB-2732B83DFAC0}"/>
              </a:ext>
            </a:extLst>
          </p:cNvPr>
          <p:cNvSpPr txBox="1"/>
          <p:nvPr/>
        </p:nvSpPr>
        <p:spPr>
          <a:xfrm>
            <a:off x="9329378" y="2299131"/>
            <a:ext cx="1163524" cy="461665"/>
          </a:xfrm>
          <a:prstGeom prst="rect">
            <a:avLst/>
          </a:prstGeom>
          <a:noFill/>
        </p:spPr>
        <p:txBody>
          <a:bodyPr wrap="none" rtlCol="0">
            <a:spAutoFit/>
          </a:bodyPr>
          <a:lstStyle/>
          <a:p>
            <a:r>
              <a:rPr lang="en-US" sz="2400" dirty="0"/>
              <a:t>Replace</a:t>
            </a:r>
          </a:p>
        </p:txBody>
      </p:sp>
      <p:sp>
        <p:nvSpPr>
          <p:cNvPr id="10" name="Footer Placeholder 9">
            <a:extLst>
              <a:ext uri="{FF2B5EF4-FFF2-40B4-BE49-F238E27FC236}">
                <a16:creationId xmlns:a16="http://schemas.microsoft.com/office/drawing/2014/main" id="{0DCBDFBE-43F0-DD4B-3105-F41BBC81D4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4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26771</TotalTime>
  <Words>13664</Words>
  <Application>Microsoft Macintosh PowerPoint</Application>
  <PresentationFormat>Widescreen</PresentationFormat>
  <Paragraphs>2391</Paragraphs>
  <Slides>134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134</vt:i4>
      </vt:variant>
    </vt:vector>
  </HeadingPairs>
  <TitlesOfParts>
    <vt:vector size="146" baseType="lpstr">
      <vt:lpstr>Arial</vt:lpstr>
      <vt:lpstr>Calibri</vt:lpstr>
      <vt:lpstr>Calibri Light</vt:lpstr>
      <vt:lpstr>Cambria Math</vt:lpstr>
      <vt:lpstr>Courier New</vt:lpstr>
      <vt:lpstr>Menlo</vt:lpstr>
      <vt:lpstr>Studio-Feixen-Sans</vt:lpstr>
      <vt:lpstr>Times New Roman</vt:lpstr>
      <vt:lpstr>Wingdings</vt:lpstr>
      <vt:lpstr>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228</cp:revision>
  <dcterms:created xsi:type="dcterms:W3CDTF">2023-12-15T03:34:30Z</dcterms:created>
  <dcterms:modified xsi:type="dcterms:W3CDTF">2025-05-19T07:35:03Z</dcterms:modified>
</cp:coreProperties>
</file>